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704" r:id="rId2"/>
  </p:sldMasterIdLst>
  <p:notesMasterIdLst>
    <p:notesMasterId r:id="rId19"/>
  </p:notesMasterIdLst>
  <p:handoutMasterIdLst>
    <p:handoutMasterId r:id="rId20"/>
  </p:handoutMasterIdLst>
  <p:sldIdLst>
    <p:sldId id="267" r:id="rId3"/>
    <p:sldId id="268" r:id="rId4"/>
    <p:sldId id="273" r:id="rId5"/>
    <p:sldId id="279" r:id="rId6"/>
    <p:sldId id="272" r:id="rId7"/>
    <p:sldId id="266" r:id="rId8"/>
    <p:sldId id="257" r:id="rId9"/>
    <p:sldId id="274" r:id="rId10"/>
    <p:sldId id="278" r:id="rId11"/>
    <p:sldId id="258" r:id="rId12"/>
    <p:sldId id="275" r:id="rId13"/>
    <p:sldId id="276" r:id="rId14"/>
    <p:sldId id="261" r:id="rId15"/>
    <p:sldId id="277" r:id="rId16"/>
    <p:sldId id="270" r:id="rId17"/>
    <p:sldId id="280"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6160" cy="734061"/>
          </a:xfrm>
          <a:prstGeom prst="rect">
            <a:avLst/>
          </a:prstGeom>
        </p:spPr>
        <p:txBody>
          <a:bodyPr vert="horz" lIns="91440" tIns="45720" rIns="91440" bIns="45720" rtlCol="0"/>
          <a:lstStyle>
            <a:lvl1pPr algn="l">
              <a:defRPr sz="1440"/>
            </a:lvl1pPr>
          </a:lstStyle>
          <a:p>
            <a:endParaRPr lang="en-US"/>
          </a:p>
        </p:txBody>
      </p:sp>
      <p:sp>
        <p:nvSpPr>
          <p:cNvPr id="3" name="Date Placeholder 2"/>
          <p:cNvSpPr>
            <a:spLocks noGrp="1"/>
          </p:cNvSpPr>
          <p:nvPr>
            <p:ph type="dt" sz="quarter" idx="1"/>
          </p:nvPr>
        </p:nvSpPr>
        <p:spPr>
          <a:xfrm>
            <a:off x="4661536" y="0"/>
            <a:ext cx="3566160" cy="734061"/>
          </a:xfrm>
          <a:prstGeom prst="rect">
            <a:avLst/>
          </a:prstGeom>
        </p:spPr>
        <p:txBody>
          <a:bodyPr vert="horz" lIns="91440" tIns="45720" rIns="91440" bIns="45720" rtlCol="0"/>
          <a:lstStyle>
            <a:lvl1pPr algn="r">
              <a:defRPr sz="1440"/>
            </a:lvl1pPr>
          </a:lstStyle>
          <a:p>
            <a:fld id="{696C064A-D61B-4B21-B757-51A9B82445B8}" type="datetimeFigureOut">
              <a:rPr lang="en-US" smtClean="0"/>
              <a:t>5/7/2024</a:t>
            </a:fld>
            <a:endParaRPr lang="en-US"/>
          </a:p>
        </p:txBody>
      </p:sp>
      <p:sp>
        <p:nvSpPr>
          <p:cNvPr id="4" name="Footer Placeholder 3"/>
          <p:cNvSpPr>
            <a:spLocks noGrp="1"/>
          </p:cNvSpPr>
          <p:nvPr>
            <p:ph type="ftr" sz="quarter" idx="2"/>
          </p:nvPr>
        </p:nvSpPr>
        <p:spPr>
          <a:xfrm>
            <a:off x="0" y="13896341"/>
            <a:ext cx="3566160" cy="734059"/>
          </a:xfrm>
          <a:prstGeom prst="rect">
            <a:avLst/>
          </a:prstGeom>
        </p:spPr>
        <p:txBody>
          <a:bodyPr vert="horz" lIns="91440" tIns="45720" rIns="91440" bIns="45720" rtlCol="0" anchor="b"/>
          <a:lstStyle>
            <a:lvl1pPr algn="l">
              <a:defRPr sz="1440"/>
            </a:lvl1pPr>
          </a:lstStyle>
          <a:p>
            <a:endParaRPr lang="en-US"/>
          </a:p>
        </p:txBody>
      </p:sp>
      <p:sp>
        <p:nvSpPr>
          <p:cNvPr id="5" name="Slide Number Placeholder 4"/>
          <p:cNvSpPr>
            <a:spLocks noGrp="1"/>
          </p:cNvSpPr>
          <p:nvPr>
            <p:ph type="sldNum" sz="quarter" idx="3"/>
          </p:nvPr>
        </p:nvSpPr>
        <p:spPr>
          <a:xfrm>
            <a:off x="4661536" y="13896341"/>
            <a:ext cx="3566160" cy="734059"/>
          </a:xfrm>
          <a:prstGeom prst="rect">
            <a:avLst/>
          </a:prstGeom>
        </p:spPr>
        <p:txBody>
          <a:bodyPr vert="horz" lIns="91440" tIns="45720" rIns="91440" bIns="45720" rtlCol="0" anchor="b"/>
          <a:lstStyle>
            <a:lvl1pPr algn="r">
              <a:defRPr sz="144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9517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5679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27460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24968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537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21618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48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3905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596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8199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22444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35018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8890583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0082272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0" y="0"/>
            <a:ext cx="14657705" cy="8276590"/>
          </a:xfrm>
          <a:prstGeom prst="rect">
            <a:avLst/>
          </a:prstGeom>
          <a:noFill/>
        </p:spPr>
        <p:txBody>
          <a:bodyPr wrap="square" rtlCol="0">
            <a:noAutofit/>
          </a:bodyPr>
          <a:lstStyle/>
          <a:p>
            <a:pPr algn="ctr"/>
            <a:r>
              <a:rPr lang="en-IN" altLang="en-US" sz="2400" b="1" dirty="0">
                <a:latin typeface="Times New Roman" panose="02020603050405020304" charset="0"/>
                <a:cs typeface="Times New Roman" panose="02020603050405020304" charset="0"/>
              </a:rPr>
              <a:t>MAJOR </a:t>
            </a:r>
            <a:r>
              <a:rPr lang="en-US" sz="2400" b="1" dirty="0">
                <a:latin typeface="Times New Roman" panose="02020603050405020304" charset="0"/>
                <a:cs typeface="Times New Roman" panose="02020603050405020304" charset="0"/>
              </a:rPr>
              <a:t>PROJECT</a:t>
            </a:r>
          </a:p>
          <a:p>
            <a:pPr algn="ctr"/>
            <a:r>
              <a:rPr lang="en-US" sz="2400" b="1" dirty="0">
                <a:latin typeface="Times New Roman" panose="02020603050405020304" charset="0"/>
                <a:cs typeface="Times New Roman" panose="02020603050405020304" charset="0"/>
              </a:rPr>
              <a:t>ON</a:t>
            </a:r>
          </a:p>
          <a:p>
            <a:pPr algn="ctr"/>
            <a:endParaRPr lang="en-US" sz="2400" b="1" dirty="0">
              <a:latin typeface="Times New Roman" panose="02020603050405020304" charset="0"/>
              <a:cs typeface="Times New Roman" panose="02020603050405020304" charset="0"/>
            </a:endParaRPr>
          </a:p>
          <a:p>
            <a:pPr algn="ctr"/>
            <a:r>
              <a:rPr lang="en-US" sz="3200" b="1" dirty="0">
                <a:effectLst/>
                <a:latin typeface="Times New Roman" panose="02020603050405020304" charset="0"/>
                <a:ea typeface="Dela Gothic One" pitchFamily="34" charset="-122"/>
                <a:cs typeface="Times New Roman" panose="02020603050405020304" charset="0"/>
                <a:sym typeface="+mn-ea"/>
              </a:rPr>
              <a:t>D</a:t>
            </a:r>
            <a:r>
              <a:rPr lang="en-IN" altLang="en-US" sz="3200" b="1" dirty="0">
                <a:effectLst/>
                <a:latin typeface="Times New Roman" panose="02020603050405020304" charset="0"/>
                <a:ea typeface="Dela Gothic One" pitchFamily="34" charset="-122"/>
                <a:cs typeface="Times New Roman" panose="02020603050405020304" charset="0"/>
                <a:sym typeface="+mn-ea"/>
              </a:rPr>
              <a:t>ETERMINING</a:t>
            </a:r>
            <a:r>
              <a:rPr lang="en-US" sz="3200" b="1" dirty="0">
                <a:latin typeface="Times New Roman" panose="02020603050405020304" charset="0"/>
                <a:ea typeface="Dela Gothic One" pitchFamily="34" charset="-122"/>
                <a:cs typeface="Times New Roman" panose="02020603050405020304" charset="0"/>
                <a:sym typeface="+mn-ea"/>
              </a:rPr>
              <a:t> D</a:t>
            </a:r>
            <a:r>
              <a:rPr lang="en-IN" altLang="en-US" sz="3200" b="1" dirty="0">
                <a:latin typeface="Times New Roman" panose="02020603050405020304" charset="0"/>
                <a:ea typeface="Dela Gothic One" pitchFamily="34" charset="-122"/>
                <a:cs typeface="Times New Roman" panose="02020603050405020304" charset="0"/>
                <a:sym typeface="+mn-ea"/>
              </a:rPr>
              <a:t>UCTILITY AND</a:t>
            </a:r>
            <a:r>
              <a:rPr lang="en-US" sz="3200" b="1" dirty="0">
                <a:latin typeface="Times New Roman" panose="02020603050405020304" charset="0"/>
                <a:ea typeface="Dela Gothic One" pitchFamily="34" charset="-122"/>
                <a:cs typeface="Times New Roman" panose="02020603050405020304" charset="0"/>
                <a:sym typeface="+mn-ea"/>
              </a:rPr>
              <a:t> B</a:t>
            </a:r>
            <a:r>
              <a:rPr lang="en-IN" altLang="en-US" sz="3200" b="1" dirty="0">
                <a:latin typeface="Times New Roman" panose="02020603050405020304" charset="0"/>
                <a:ea typeface="Dela Gothic One" pitchFamily="34" charset="-122"/>
                <a:cs typeface="Times New Roman" panose="02020603050405020304" charset="0"/>
                <a:sym typeface="+mn-ea"/>
              </a:rPr>
              <a:t>RITTLENESS OF STEEL</a:t>
            </a:r>
            <a:r>
              <a:rPr lang="en-US" sz="3200" b="1" dirty="0">
                <a:latin typeface="Times New Roman" panose="02020603050405020304" charset="0"/>
                <a:ea typeface="Dela Gothic One" pitchFamily="34" charset="-122"/>
                <a:cs typeface="Times New Roman" panose="02020603050405020304" charset="0"/>
                <a:sym typeface="+mn-ea"/>
              </a:rPr>
              <a:t> </a:t>
            </a:r>
            <a:r>
              <a:rPr lang="en-US" altLang="en-US" sz="3200" b="1" dirty="0">
                <a:latin typeface="Times New Roman" panose="02020603050405020304" charset="0"/>
                <a:ea typeface="Dela Gothic One" pitchFamily="34" charset="-122"/>
                <a:cs typeface="Times New Roman" panose="02020603050405020304" charset="0"/>
                <a:sym typeface="+mn-ea"/>
              </a:rPr>
              <a:t>USING DIGITAL IMAGE PROCESSING</a:t>
            </a:r>
            <a:endParaRPr lang="en-US" sz="3200" b="1" dirty="0">
              <a:latin typeface="Times New Roman" panose="02020603050405020304" charset="0"/>
              <a:ea typeface="Dela Gothic One" pitchFamily="34" charset="-122"/>
              <a:cs typeface="Times New Roman" panose="02020603050405020304" charset="0"/>
              <a:sym typeface="+mn-ea"/>
            </a:endParaRPr>
          </a:p>
          <a:p>
            <a:pPr algn="ctr"/>
            <a:r>
              <a:rPr lang="en-US" sz="2400" dirty="0">
                <a:latin typeface="Times New Roman" panose="02020603050405020304" charset="0"/>
                <a:cs typeface="Times New Roman" panose="02020603050405020304" charset="0"/>
              </a:rPr>
              <a:t> </a:t>
            </a:r>
          </a:p>
          <a:p>
            <a:pPr algn="ctr"/>
            <a:r>
              <a:rPr lang="en-IN" altLang="en-US" sz="2400" dirty="0">
                <a:latin typeface="Times New Roman" panose="02020603050405020304" charset="0"/>
                <a:cs typeface="Times New Roman" panose="02020603050405020304" charset="0"/>
              </a:rPr>
              <a:t>Present</a:t>
            </a:r>
            <a:r>
              <a:rPr lang="en-US" sz="2400" dirty="0">
                <a:latin typeface="Times New Roman" panose="02020603050405020304" charset="0"/>
                <a:cs typeface="Times New Roman" panose="02020603050405020304" charset="0"/>
              </a:rPr>
              <a:t>ed by:</a:t>
            </a:r>
          </a:p>
          <a:p>
            <a:pPr algn="ctr"/>
            <a:r>
              <a:rPr lang="en-IN" altLang="en-US" sz="2400" b="1" dirty="0">
                <a:latin typeface="Times New Roman" panose="02020603050405020304" charset="0"/>
                <a:cs typeface="Times New Roman" panose="02020603050405020304" charset="0"/>
              </a:rPr>
              <a:t>BIBIDH</a:t>
            </a:r>
            <a:r>
              <a:rPr lang="en-IN" altLang="en-US" sz="2400" dirty="0">
                <a:latin typeface="Times New Roman" panose="02020603050405020304" charset="0"/>
                <a:cs typeface="Times New Roman" panose="02020603050405020304" charset="0"/>
              </a:rPr>
              <a:t> </a:t>
            </a:r>
            <a:r>
              <a:rPr lang="en-US" sz="2400" b="1" dirty="0">
                <a:latin typeface="Times New Roman" panose="02020603050405020304" charset="0"/>
                <a:cs typeface="Times New Roman" panose="02020603050405020304" charset="0"/>
              </a:rPr>
              <a:t>BHARDWAJ             Regd. No.- 2001105365</a:t>
            </a:r>
          </a:p>
          <a:p>
            <a:pPr algn="ctr"/>
            <a:r>
              <a:rPr lang="en-US" sz="2400" b="1" dirty="0">
                <a:latin typeface="Times New Roman" panose="02020603050405020304" charset="0"/>
                <a:cs typeface="Times New Roman" panose="02020603050405020304" charset="0"/>
              </a:rPr>
              <a:t>ABHIJEET PARIDA                Regd. No.- 2001105352</a:t>
            </a:r>
          </a:p>
          <a:p>
            <a:pPr algn="ctr"/>
            <a:r>
              <a:rPr lang="en-US" sz="2400" b="1" dirty="0">
                <a:latin typeface="Times New Roman" panose="02020603050405020304" charset="0"/>
                <a:cs typeface="Times New Roman" panose="02020603050405020304" charset="0"/>
              </a:rPr>
              <a:t>ANSHUMAN DASH               Regd. No.- 2121105053 </a:t>
            </a:r>
            <a:endParaRPr lang="en-US" sz="2400" dirty="0">
              <a:latin typeface="Times New Roman" panose="02020603050405020304" charset="0"/>
              <a:cs typeface="Times New Roman" panose="02020603050405020304" charset="0"/>
            </a:endParaRPr>
          </a:p>
          <a:p>
            <a:pPr algn="ctr"/>
            <a:endParaRPr lang="en-US" sz="2400" dirty="0">
              <a:latin typeface="Times New Roman" panose="02020603050405020304" charset="0"/>
              <a:cs typeface="Times New Roman" panose="02020603050405020304" charset="0"/>
            </a:endParaRPr>
          </a:p>
          <a:p>
            <a:pPr algn="ctr"/>
            <a:r>
              <a:rPr lang="en-US" sz="2400" dirty="0">
                <a:latin typeface="Times New Roman" panose="02020603050405020304" charset="0"/>
                <a:cs typeface="Times New Roman" panose="02020603050405020304" charset="0"/>
              </a:rPr>
              <a:t>Under The Supervision of:</a:t>
            </a:r>
          </a:p>
          <a:p>
            <a:pPr algn="ctr"/>
            <a:r>
              <a:rPr lang="en-US" sz="2400" b="1" dirty="0">
                <a:latin typeface="Times New Roman" panose="02020603050405020304" charset="0"/>
                <a:cs typeface="Times New Roman" panose="02020603050405020304" charset="0"/>
              </a:rPr>
              <a:t>Mr. GYANABRATA SAHOO</a:t>
            </a:r>
            <a:endParaRPr lang="en-US" sz="2400" dirty="0">
              <a:latin typeface="Times New Roman" panose="02020603050405020304" charset="0"/>
              <a:cs typeface="Times New Roman" panose="02020603050405020304" charset="0"/>
            </a:endParaRPr>
          </a:p>
          <a:p>
            <a:pPr algn="ctr"/>
            <a:r>
              <a:rPr lang="en-US" sz="2400" dirty="0">
                <a:latin typeface="Times New Roman" panose="02020603050405020304" charset="0"/>
                <a:cs typeface="Times New Roman" panose="02020603050405020304" charset="0"/>
              </a:rPr>
              <a:t>Assistant Professor</a:t>
            </a:r>
          </a:p>
          <a:p>
            <a:pPr algn="ctr"/>
            <a:endParaRPr lang="en-US" sz="2400" dirty="0">
              <a:latin typeface="Times New Roman" panose="02020603050405020304" charset="0"/>
              <a:cs typeface="Times New Roman" panose="02020603050405020304" charset="0"/>
            </a:endParaRPr>
          </a:p>
          <a:p>
            <a:pPr algn="ctr"/>
            <a:endParaRPr lang="en-US" sz="2400" dirty="0">
              <a:latin typeface="Times New Roman" panose="02020603050405020304" charset="0"/>
              <a:cs typeface="Times New Roman" panose="02020603050405020304" charset="0"/>
            </a:endParaRPr>
          </a:p>
          <a:p>
            <a:pPr algn="ctr"/>
            <a:endParaRPr lang="en-US" sz="2400" dirty="0">
              <a:latin typeface="Times New Roman" panose="02020603050405020304" charset="0"/>
              <a:cs typeface="Times New Roman" panose="02020603050405020304" charset="0"/>
            </a:endParaRPr>
          </a:p>
          <a:p>
            <a:pPr algn="ctr"/>
            <a:endParaRPr lang="en-US" sz="2400" dirty="0">
              <a:latin typeface="Times New Roman" panose="02020603050405020304" charset="0"/>
              <a:cs typeface="Times New Roman" panose="02020603050405020304" charset="0"/>
            </a:endParaRPr>
          </a:p>
          <a:p>
            <a:pPr algn="ctr"/>
            <a:r>
              <a:rPr lang="en-US" sz="2400" b="1" dirty="0">
                <a:latin typeface="Times New Roman" panose="02020603050405020304" charset="0"/>
                <a:cs typeface="Times New Roman" panose="02020603050405020304" charset="0"/>
              </a:rPr>
              <a:t>Department of Electronics and Telecommunication Engineering</a:t>
            </a:r>
          </a:p>
          <a:p>
            <a:pPr algn="ctr"/>
            <a:r>
              <a:rPr lang="en-US" sz="2400" b="1" dirty="0">
                <a:latin typeface="Times New Roman" panose="02020603050405020304" charset="0"/>
                <a:cs typeface="Times New Roman" panose="02020603050405020304" charset="0"/>
              </a:rPr>
              <a:t>Indira Gandhi Institute of Technology, Sarang</a:t>
            </a:r>
          </a:p>
          <a:p>
            <a:pPr algn="ctr"/>
            <a:r>
              <a:rPr lang="en-US" sz="2400" b="1" dirty="0">
                <a:latin typeface="Times New Roman" panose="02020603050405020304" charset="0"/>
                <a:cs typeface="Times New Roman" panose="02020603050405020304" charset="0"/>
              </a:rPr>
              <a:t>2023-24</a:t>
            </a:r>
          </a:p>
        </p:txBody>
      </p:sp>
      <p:pic>
        <p:nvPicPr>
          <p:cNvPr id="7" name="image1.jpeg"/>
          <p:cNvPicPr>
            <a:picLocks noChangeAspect="1"/>
          </p:cNvPicPr>
          <p:nvPr/>
        </p:nvPicPr>
        <p:blipFill>
          <a:blip r:embed="rId3" cstate="print"/>
          <a:stretch>
            <a:fillRect/>
          </a:stretch>
        </p:blipFill>
        <p:spPr>
          <a:xfrm>
            <a:off x="6576060" y="5528310"/>
            <a:ext cx="1450975" cy="1330325"/>
          </a:xfrm>
          <a:prstGeom prst="rect">
            <a:avLst/>
          </a:prstGeom>
        </p:spPr>
      </p:pic>
      <p:sp>
        <p:nvSpPr>
          <p:cNvPr id="4" name="Text Box 3"/>
          <p:cNvSpPr txBox="1"/>
          <p:nvPr/>
        </p:nvSpPr>
        <p:spPr>
          <a:xfrm>
            <a:off x="12990195" y="7513320"/>
            <a:ext cx="1036955"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a:solidFill>
                  <a:schemeClr val="bg1"/>
                </a:solidFill>
              </a:rPr>
              <a:t>Slide-1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7"/>
          <p:cNvSpPr/>
          <p:nvPr/>
        </p:nvSpPr>
        <p:spPr>
          <a:xfrm>
            <a:off x="526598" y="781150"/>
            <a:ext cx="12885821" cy="6667299"/>
          </a:xfrm>
          <a:prstGeom prst="rect">
            <a:avLst/>
          </a:prstGeom>
          <a:noFill/>
        </p:spPr>
        <p:txBody>
          <a:bodyPr wrap="square" rtlCol="0" anchor="t"/>
          <a:lstStyle/>
          <a:p>
            <a:pPr marL="0" indent="0" algn="l">
              <a:lnSpc>
                <a:spcPts val="2205"/>
              </a:lnSpc>
              <a:buNone/>
            </a:pPr>
            <a:r>
              <a:rPr lang="en-US" sz="4000" b="1" dirty="0">
                <a:latin typeface="Times New Roman" panose="02020603050405020304" charset="0"/>
                <a:ea typeface="DM Sans" pitchFamily="34" charset="-122"/>
                <a:cs typeface="Times New Roman" panose="02020603050405020304" charset="0"/>
              </a:rPr>
              <a:t>Steps And Implementation</a:t>
            </a:r>
          </a:p>
          <a:p>
            <a:pPr marL="0" indent="0" algn="l">
              <a:lnSpc>
                <a:spcPts val="2205"/>
              </a:lnSpc>
              <a:buNone/>
            </a:pPr>
            <a:endParaRPr lang="en-US" sz="2400" dirty="0">
              <a:latin typeface="Times New Roman" panose="02020603050405020304" charset="0"/>
              <a:ea typeface="DM Sans" pitchFamily="34" charset="-122"/>
              <a:cs typeface="Times New Roman" panose="02020603050405020304" charset="0"/>
            </a:endParaRPr>
          </a:p>
          <a:p>
            <a:pPr marL="0" indent="0" algn="l">
              <a:buNone/>
            </a:pPr>
            <a:r>
              <a:rPr lang="en-US" sz="2400" b="1" dirty="0">
                <a:latin typeface="Times New Roman" panose="02020603050405020304" charset="0"/>
                <a:ea typeface="DM Sans" pitchFamily="34" charset="-122"/>
                <a:cs typeface="Times New Roman" panose="02020603050405020304" charset="0"/>
              </a:rPr>
              <a:t>Image Acquisition </a:t>
            </a:r>
            <a:r>
              <a:rPr lang="en-US" sz="2400" dirty="0">
                <a:latin typeface="Times New Roman" panose="02020603050405020304" charset="0"/>
                <a:ea typeface="DM Sans" pitchFamily="34" charset="-122"/>
                <a:cs typeface="Times New Roman" panose="02020603050405020304" charset="0"/>
              </a:rPr>
              <a:t>- High-quality digital images of the fracture surfaces from Charpy impact tested specimens are obtained. Computational approach is used to convert the acquired fracture surface images to binary format, where the fracture regions are represented by white pixels and the background is black. </a:t>
            </a:r>
          </a:p>
          <a:p>
            <a:pPr marL="0" indent="0" algn="l">
              <a:buNone/>
            </a:pPr>
            <a:endParaRPr lang="en-US" sz="2400" dirty="0">
              <a:latin typeface="Times New Roman" panose="02020603050405020304" charset="0"/>
              <a:ea typeface="DM Sans" pitchFamily="34" charset="-122"/>
              <a:cs typeface="Times New Roman" panose="02020603050405020304" charset="0"/>
            </a:endParaRPr>
          </a:p>
          <a:p>
            <a:pPr marL="0" indent="0" algn="l">
              <a:buNone/>
            </a:pPr>
            <a:r>
              <a:rPr lang="en-US" sz="2400" b="1" dirty="0">
                <a:latin typeface="Times New Roman" panose="02020603050405020304" charset="0"/>
                <a:ea typeface="DM Sans" pitchFamily="34" charset="-122"/>
                <a:cs typeface="Times New Roman" panose="02020603050405020304" charset="0"/>
              </a:rPr>
              <a:t>Feature Extraction </a:t>
            </a:r>
            <a:r>
              <a:rPr lang="en-US" sz="2400" dirty="0">
                <a:latin typeface="Times New Roman" panose="02020603050405020304" charset="0"/>
                <a:ea typeface="DM Sans" pitchFamily="34" charset="-122"/>
                <a:cs typeface="Times New Roman" panose="02020603050405020304" charset="0"/>
              </a:rPr>
              <a:t>- Advanced image processing algorithms are employed to extract quantitative shape descriptors, such as the area and perimeter, from the distinct features observed on the fracture surface. </a:t>
            </a:r>
          </a:p>
          <a:p>
            <a:pPr marL="0" indent="0" algn="l">
              <a:buNone/>
            </a:pPr>
            <a:endParaRPr lang="en-US" sz="2400" dirty="0">
              <a:latin typeface="Times New Roman" panose="02020603050405020304" charset="0"/>
              <a:ea typeface="DM Sans" pitchFamily="34" charset="-122"/>
              <a:cs typeface="Times New Roman" panose="02020603050405020304" charset="0"/>
            </a:endParaRPr>
          </a:p>
          <a:p>
            <a:pPr marL="0" indent="0" algn="l">
              <a:buNone/>
            </a:pPr>
            <a:r>
              <a:rPr lang="en-US" sz="2400" b="1" dirty="0">
                <a:latin typeface="Times New Roman" panose="02020603050405020304" charset="0"/>
                <a:ea typeface="DM Sans" pitchFamily="34" charset="-122"/>
                <a:cs typeface="Times New Roman" panose="02020603050405020304" charset="0"/>
              </a:rPr>
              <a:t>Contour Detection </a:t>
            </a:r>
            <a:r>
              <a:rPr lang="en-US" sz="2400" dirty="0">
                <a:latin typeface="Times New Roman" panose="02020603050405020304" charset="0"/>
                <a:ea typeface="DM Sans" pitchFamily="34" charset="-122"/>
                <a:cs typeface="Times New Roman" panose="02020603050405020304" charset="0"/>
              </a:rPr>
              <a:t>- The binary images are then processed using the OpenCV library's </a:t>
            </a:r>
            <a:r>
              <a:rPr lang="en-US" sz="2400" dirty="0" err="1">
                <a:latin typeface="Times New Roman" panose="02020603050405020304" charset="0"/>
                <a:ea typeface="DM Sans" pitchFamily="34" charset="-122"/>
                <a:cs typeface="Times New Roman" panose="02020603050405020304" charset="0"/>
              </a:rPr>
              <a:t>findContours</a:t>
            </a:r>
            <a:r>
              <a:rPr lang="en-US" sz="2400" dirty="0">
                <a:latin typeface="Times New Roman" panose="02020603050405020304" charset="0"/>
                <a:ea typeface="DM Sans" pitchFamily="34" charset="-122"/>
                <a:cs typeface="Times New Roman" panose="02020603050405020304" charset="0"/>
              </a:rPr>
              <a:t> </a:t>
            </a:r>
          </a:p>
          <a:p>
            <a:pPr marL="0" indent="0" algn="l">
              <a:buNone/>
            </a:pPr>
            <a:r>
              <a:rPr lang="en-US" sz="2400" dirty="0">
                <a:latin typeface="Times New Roman" panose="02020603050405020304" charset="0"/>
                <a:ea typeface="DM Sans" pitchFamily="34" charset="-122"/>
                <a:cs typeface="Times New Roman" panose="02020603050405020304" charset="0"/>
              </a:rPr>
              <a:t>function, which identifies the outlines or contours of the fracture surface regions.</a:t>
            </a:r>
          </a:p>
          <a:p>
            <a:pPr marL="0" indent="0" algn="l">
              <a:buNone/>
            </a:pPr>
            <a:endParaRPr lang="en-US" sz="2400" dirty="0">
              <a:latin typeface="Times New Roman" panose="02020603050405020304" charset="0"/>
              <a:ea typeface="DM Sans" pitchFamily="34" charset="-122"/>
              <a:cs typeface="Times New Roman" panose="02020603050405020304" charset="0"/>
            </a:endParaRPr>
          </a:p>
          <a:p>
            <a:pPr marL="0" indent="0" algn="l">
              <a:buNone/>
            </a:pPr>
            <a:r>
              <a:rPr lang="en-US" sz="2400" b="1" dirty="0">
                <a:latin typeface="Times New Roman" panose="02020603050405020304" charset="0"/>
                <a:ea typeface="DM Sans" pitchFamily="34" charset="-122"/>
                <a:cs typeface="Times New Roman" panose="02020603050405020304" charset="0"/>
              </a:rPr>
              <a:t>Model Training - </a:t>
            </a:r>
            <a:r>
              <a:rPr lang="en-US" sz="2400" dirty="0">
                <a:latin typeface="Times New Roman" panose="02020603050405020304" charset="0"/>
                <a:ea typeface="DM Sans" pitchFamily="34" charset="-122"/>
                <a:cs typeface="Times New Roman" panose="02020603050405020304" charset="0"/>
              </a:rPr>
              <a:t>Using the labelled data an AI model is trained based on supervised algorithm</a:t>
            </a:r>
          </a:p>
        </p:txBody>
      </p:sp>
      <p:sp>
        <p:nvSpPr>
          <p:cNvPr id="4" name="Text Box 3"/>
          <p:cNvSpPr txBox="1"/>
          <p:nvPr/>
        </p:nvSpPr>
        <p:spPr>
          <a:xfrm>
            <a:off x="12990195" y="7513320"/>
            <a:ext cx="1036955" cy="52197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a:solidFill>
                  <a:schemeClr val="bg1"/>
                </a:solidFill>
                <a:latin typeface="Times New Roman" panose="02020603050405020304" charset="0"/>
                <a:cs typeface="Times New Roman" panose="02020603050405020304" charset="0"/>
              </a:rPr>
              <a:t>Slide</a:t>
            </a:r>
            <a:r>
              <a:rPr lang="en-IN" altLang="en-US" sz="2800">
                <a:solidFill>
                  <a:schemeClr val="bg1"/>
                </a:solidFill>
                <a:latin typeface="Times New Roman" panose="02020603050405020304" charset="0"/>
                <a:cs typeface="Times New Roman" panose="02020603050405020304" charset="0"/>
              </a:rPr>
              <a:t>-</a:t>
            </a:r>
            <a:r>
              <a:rPr lang="en-IN" altLang="en-US">
                <a:solidFill>
                  <a:schemeClr val="bg1"/>
                </a:solidFill>
                <a:latin typeface="Times New Roman" panose="02020603050405020304" charset="0"/>
                <a:cs typeface="Times New Roman" panose="02020603050405020304" charset="0"/>
              </a:rPr>
              <a:t>5</a:t>
            </a:r>
          </a:p>
        </p:txBody>
      </p:sp>
      <p:sp>
        <p:nvSpPr>
          <p:cNvPr id="2" name="Text Box 17">
            <a:extLst>
              <a:ext uri="{FF2B5EF4-FFF2-40B4-BE49-F238E27FC236}">
                <a16:creationId xmlns:a16="http://schemas.microsoft.com/office/drawing/2014/main" id="{EDB6D086-15C5-D994-BAE6-987427D63519}"/>
              </a:ext>
            </a:extLst>
          </p:cNvPr>
          <p:cNvSpPr txBox="1"/>
          <p:nvPr/>
        </p:nvSpPr>
        <p:spPr>
          <a:xfrm>
            <a:off x="13508672" y="7655831"/>
            <a:ext cx="1036955" cy="369332"/>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dirty="0"/>
              <a:t>10</a:t>
            </a:r>
          </a:p>
        </p:txBody>
      </p:sp>
      <p:sp>
        <p:nvSpPr>
          <p:cNvPr id="3" name="Footer Placeholder 1">
            <a:extLst>
              <a:ext uri="{FF2B5EF4-FFF2-40B4-BE49-F238E27FC236}">
                <a16:creationId xmlns:a16="http://schemas.microsoft.com/office/drawing/2014/main" id="{5FF736F9-41D4-C3A9-5BFC-A3F8B5E92A71}"/>
              </a:ext>
            </a:extLst>
          </p:cNvPr>
          <p:cNvSpPr txBox="1">
            <a:spLocks/>
          </p:cNvSpPr>
          <p:nvPr/>
        </p:nvSpPr>
        <p:spPr>
          <a:xfrm>
            <a:off x="4846320" y="7627621"/>
            <a:ext cx="4937760" cy="438150"/>
          </a:xfrm>
          <a:prstGeom prst="rect">
            <a:avLst/>
          </a:prstGeom>
        </p:spPr>
        <p:txBody>
          <a:bodyPr vert="horz" lIns="91440" tIns="45720" rIns="91440" bIns="45720" rtlCol="0" anchor="ctr"/>
          <a:lstStyle>
            <a:lvl1pPr marL="0" algn="ctr" defTabSz="914400" rtl="0" eaLnBrk="1" latinLnBrk="0" hangingPunct="1">
              <a:defRPr sz="144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IGIT SARANG, ETC</a:t>
            </a:r>
            <a:endParaRPr kumimoji="0" lang="en-US" sz="144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B79F6F-4AE6-3E0D-574F-EB4EEE87CD71}"/>
              </a:ext>
            </a:extLst>
          </p:cNvPr>
          <p:cNvSpPr txBox="1"/>
          <p:nvPr/>
        </p:nvSpPr>
        <p:spPr>
          <a:xfrm>
            <a:off x="511342" y="376254"/>
            <a:ext cx="13776158" cy="6755696"/>
          </a:xfrm>
          <a:prstGeom prst="rect">
            <a:avLst/>
          </a:prstGeom>
          <a:noFill/>
        </p:spPr>
        <p:txBody>
          <a:bodyPr wrap="square">
            <a:spAutoFit/>
          </a:bodyPr>
          <a:lstStyle/>
          <a:p>
            <a:r>
              <a:rPr lang="en-US" sz="4000" b="1" dirty="0"/>
              <a:t>RESULT</a:t>
            </a:r>
          </a:p>
          <a:p>
            <a:endParaRPr lang="en-US" sz="2400" b="1" dirty="0"/>
          </a:p>
          <a:p>
            <a:r>
              <a:rPr lang="en-US" sz="2400" dirty="0"/>
              <a:t>When we give the image to the second code it will return the ductility and brittleness of the image along with its file name in notepad.</a:t>
            </a:r>
          </a:p>
          <a:p>
            <a:endParaRPr lang="en-US" sz="2400" dirty="0"/>
          </a:p>
          <a:p>
            <a:r>
              <a:rPr lang="en-US" sz="2400" dirty="0"/>
              <a:t>Image: Group A- </a:t>
            </a:r>
            <a:r>
              <a:rPr lang="en-US" sz="2400" dirty="0" err="1"/>
              <a:t>Alredy</a:t>
            </a:r>
            <a:r>
              <a:rPr lang="en-US" sz="2400" dirty="0"/>
              <a:t> tempered-Bottom1.tiff </a:t>
            </a:r>
          </a:p>
          <a:p>
            <a:r>
              <a:rPr lang="en-US" sz="2400" dirty="0"/>
              <a:t>Ductility Percentage: 47.46% </a:t>
            </a:r>
          </a:p>
          <a:p>
            <a:r>
              <a:rPr lang="en-US" sz="2400" dirty="0"/>
              <a:t>Brittleness Percentage: 52.54% </a:t>
            </a:r>
          </a:p>
          <a:p>
            <a:endParaRPr lang="en-US" sz="2400" dirty="0"/>
          </a:p>
          <a:p>
            <a:r>
              <a:rPr lang="en-US" sz="2400" dirty="0"/>
              <a:t>Image: QUW23-Tempering at 240C-24h.jpeg</a:t>
            </a:r>
          </a:p>
          <a:p>
            <a:r>
              <a:rPr lang="en-US" sz="2400" dirty="0"/>
              <a:t>Ductility Percentage: 8.60%</a:t>
            </a:r>
          </a:p>
          <a:p>
            <a:r>
              <a:rPr lang="en-US" sz="2400" dirty="0"/>
              <a:t>Brittleness Percentage: 91.40%</a:t>
            </a:r>
          </a:p>
          <a:p>
            <a:endParaRPr lang="en-US" sz="2400" dirty="0"/>
          </a:p>
          <a:p>
            <a:r>
              <a:rPr lang="en-US" sz="2400" dirty="0"/>
              <a:t>Image: Group A- </a:t>
            </a:r>
            <a:r>
              <a:rPr lang="en-US" sz="2400" dirty="0" err="1"/>
              <a:t>Alredy</a:t>
            </a:r>
            <a:r>
              <a:rPr lang="en-US" sz="2400" dirty="0"/>
              <a:t> tempered-Bottom3.tiff </a:t>
            </a:r>
          </a:p>
          <a:p>
            <a:r>
              <a:rPr lang="en-US" sz="2400" dirty="0"/>
              <a:t>Ductility Percentage: 63.05% </a:t>
            </a:r>
          </a:p>
          <a:p>
            <a:r>
              <a:rPr lang="en-US" sz="2400" dirty="0"/>
              <a:t>Brittleness Percentage: 36.95% </a:t>
            </a:r>
          </a:p>
          <a:p>
            <a:endParaRPr lang="en-US" sz="900" dirty="0"/>
          </a:p>
          <a:p>
            <a:endParaRPr lang="en-IN" sz="2400" dirty="0"/>
          </a:p>
        </p:txBody>
      </p:sp>
      <p:sp>
        <p:nvSpPr>
          <p:cNvPr id="2" name="Text Box 17">
            <a:extLst>
              <a:ext uri="{FF2B5EF4-FFF2-40B4-BE49-F238E27FC236}">
                <a16:creationId xmlns:a16="http://schemas.microsoft.com/office/drawing/2014/main" id="{64B60AB8-49F4-463F-1481-6DB882DEDE29}"/>
              </a:ext>
            </a:extLst>
          </p:cNvPr>
          <p:cNvSpPr txBox="1"/>
          <p:nvPr/>
        </p:nvSpPr>
        <p:spPr>
          <a:xfrm>
            <a:off x="13440677" y="7568234"/>
            <a:ext cx="1036955" cy="369332"/>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dirty="0"/>
              <a:t>11</a:t>
            </a:r>
          </a:p>
        </p:txBody>
      </p:sp>
      <p:sp>
        <p:nvSpPr>
          <p:cNvPr id="5" name="Footer Placeholder 1">
            <a:extLst>
              <a:ext uri="{FF2B5EF4-FFF2-40B4-BE49-F238E27FC236}">
                <a16:creationId xmlns:a16="http://schemas.microsoft.com/office/drawing/2014/main" id="{EA026C68-DCA7-2D01-D9BF-F7238EF7D5C7}"/>
              </a:ext>
            </a:extLst>
          </p:cNvPr>
          <p:cNvSpPr txBox="1">
            <a:spLocks/>
          </p:cNvSpPr>
          <p:nvPr/>
        </p:nvSpPr>
        <p:spPr>
          <a:xfrm>
            <a:off x="4846320" y="7627621"/>
            <a:ext cx="4937760" cy="438150"/>
          </a:xfrm>
          <a:prstGeom prst="rect">
            <a:avLst/>
          </a:prstGeom>
        </p:spPr>
        <p:txBody>
          <a:bodyPr vert="horz" lIns="91440" tIns="45720" rIns="91440" bIns="45720" rtlCol="0" anchor="ctr"/>
          <a:lstStyle>
            <a:lvl1pPr marL="0" algn="ctr" defTabSz="914400" rtl="0" eaLnBrk="1" latinLnBrk="0" hangingPunct="1">
              <a:defRPr sz="144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IGIT SARANG, ETC</a:t>
            </a:r>
            <a:endParaRPr kumimoji="0" lang="en-US" sz="144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620F475-FE71-A3CD-A330-5ABF648C788F}"/>
              </a:ext>
            </a:extLst>
          </p:cNvPr>
          <p:cNvPicPr>
            <a:picLocks noChangeAspect="1"/>
          </p:cNvPicPr>
          <p:nvPr/>
        </p:nvPicPr>
        <p:blipFill>
          <a:blip r:embed="rId2"/>
          <a:stretch>
            <a:fillRect/>
          </a:stretch>
        </p:blipFill>
        <p:spPr>
          <a:xfrm>
            <a:off x="7399421" y="5557123"/>
            <a:ext cx="1800000" cy="1195313"/>
          </a:xfrm>
          <a:prstGeom prst="rect">
            <a:avLst/>
          </a:prstGeom>
        </p:spPr>
      </p:pic>
      <p:pic>
        <p:nvPicPr>
          <p:cNvPr id="9" name="Picture 8">
            <a:extLst>
              <a:ext uri="{FF2B5EF4-FFF2-40B4-BE49-F238E27FC236}">
                <a16:creationId xmlns:a16="http://schemas.microsoft.com/office/drawing/2014/main" id="{2319851F-A3F5-2851-320F-5F09FEE93A26}"/>
              </a:ext>
            </a:extLst>
          </p:cNvPr>
          <p:cNvPicPr>
            <a:picLocks noChangeAspect="1"/>
          </p:cNvPicPr>
          <p:nvPr/>
        </p:nvPicPr>
        <p:blipFill>
          <a:blip r:embed="rId3"/>
          <a:stretch>
            <a:fillRect/>
          </a:stretch>
        </p:blipFill>
        <p:spPr>
          <a:xfrm>
            <a:off x="7397053" y="2574759"/>
            <a:ext cx="1800000" cy="1293032"/>
          </a:xfrm>
          <a:prstGeom prst="rect">
            <a:avLst/>
          </a:prstGeom>
        </p:spPr>
      </p:pic>
      <p:pic>
        <p:nvPicPr>
          <p:cNvPr id="17" name="Picture 16">
            <a:extLst>
              <a:ext uri="{FF2B5EF4-FFF2-40B4-BE49-F238E27FC236}">
                <a16:creationId xmlns:a16="http://schemas.microsoft.com/office/drawing/2014/main" id="{A7A1B5BE-379F-B4FD-B374-1C1A417C0E51}"/>
              </a:ext>
            </a:extLst>
          </p:cNvPr>
          <p:cNvPicPr>
            <a:picLocks noChangeAspect="1"/>
          </p:cNvPicPr>
          <p:nvPr/>
        </p:nvPicPr>
        <p:blipFill>
          <a:blip r:embed="rId4"/>
          <a:stretch>
            <a:fillRect/>
          </a:stretch>
        </p:blipFill>
        <p:spPr>
          <a:xfrm>
            <a:off x="7399421" y="3963310"/>
            <a:ext cx="1693071" cy="1498293"/>
          </a:xfrm>
          <a:prstGeom prst="rect">
            <a:avLst/>
          </a:prstGeom>
        </p:spPr>
      </p:pic>
    </p:spTree>
    <p:extLst>
      <p:ext uri="{BB962C8B-B14F-4D97-AF65-F5344CB8AC3E}">
        <p14:creationId xmlns:p14="http://schemas.microsoft.com/office/powerpoint/2010/main" val="2255900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FFA663-8E5F-B792-120A-6DB60C60CA1A}"/>
              </a:ext>
            </a:extLst>
          </p:cNvPr>
          <p:cNvSpPr txBox="1"/>
          <p:nvPr/>
        </p:nvSpPr>
        <p:spPr>
          <a:xfrm>
            <a:off x="1188720" y="320660"/>
            <a:ext cx="7315200" cy="461665"/>
          </a:xfrm>
          <a:prstGeom prst="rect">
            <a:avLst/>
          </a:prstGeom>
          <a:noFill/>
        </p:spPr>
        <p:txBody>
          <a:bodyPr wrap="square">
            <a:spAutoFit/>
          </a:bodyPr>
          <a:lstStyle/>
          <a:p>
            <a:r>
              <a:rPr lang="en-US" sz="2400" dirty="0"/>
              <a:t>Output of the AI model :</a:t>
            </a:r>
          </a:p>
        </p:txBody>
      </p:sp>
      <p:pic>
        <p:nvPicPr>
          <p:cNvPr id="6" name="Picture 5">
            <a:extLst>
              <a:ext uri="{FF2B5EF4-FFF2-40B4-BE49-F238E27FC236}">
                <a16:creationId xmlns:a16="http://schemas.microsoft.com/office/drawing/2014/main" id="{3FB7EADD-643B-FCAC-387E-DE49828A1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619" y="1111318"/>
            <a:ext cx="2431425" cy="2016893"/>
          </a:xfrm>
          <a:prstGeom prst="rect">
            <a:avLst/>
          </a:prstGeom>
        </p:spPr>
      </p:pic>
      <p:pic>
        <p:nvPicPr>
          <p:cNvPr id="7" name="Picture 6">
            <a:extLst>
              <a:ext uri="{FF2B5EF4-FFF2-40B4-BE49-F238E27FC236}">
                <a16:creationId xmlns:a16="http://schemas.microsoft.com/office/drawing/2014/main" id="{8534C608-838D-2785-5266-0E0385EE1F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7506" y="1111317"/>
            <a:ext cx="2627172" cy="2016894"/>
          </a:xfrm>
          <a:prstGeom prst="rect">
            <a:avLst/>
          </a:prstGeom>
        </p:spPr>
      </p:pic>
      <p:sp>
        <p:nvSpPr>
          <p:cNvPr id="9" name="TextBox 8">
            <a:extLst>
              <a:ext uri="{FF2B5EF4-FFF2-40B4-BE49-F238E27FC236}">
                <a16:creationId xmlns:a16="http://schemas.microsoft.com/office/drawing/2014/main" id="{AD524245-0922-BE11-0EBD-9B6A612A78B8}"/>
              </a:ext>
            </a:extLst>
          </p:cNvPr>
          <p:cNvSpPr txBox="1"/>
          <p:nvPr/>
        </p:nvSpPr>
        <p:spPr>
          <a:xfrm>
            <a:off x="1347536" y="3683350"/>
            <a:ext cx="8985184" cy="830997"/>
          </a:xfrm>
          <a:prstGeom prst="rect">
            <a:avLst/>
          </a:prstGeom>
          <a:noFill/>
        </p:spPr>
        <p:txBody>
          <a:bodyPr wrap="square">
            <a:spAutoFit/>
          </a:bodyPr>
          <a:lstStyle/>
          <a:p>
            <a:r>
              <a:rPr lang="en-US" sz="2400" dirty="0"/>
              <a:t>Predicted Ductility: 54.84%                      Predicted Ductility: 33.66% Predicted Brittleness: 45.16%                  Predicted Brittleness: 66.34%</a:t>
            </a:r>
            <a:endParaRPr lang="en-IN" sz="2400" dirty="0"/>
          </a:p>
        </p:txBody>
      </p:sp>
      <p:sp>
        <p:nvSpPr>
          <p:cNvPr id="3" name="Text Box 17">
            <a:extLst>
              <a:ext uri="{FF2B5EF4-FFF2-40B4-BE49-F238E27FC236}">
                <a16:creationId xmlns:a16="http://schemas.microsoft.com/office/drawing/2014/main" id="{C7C0E97B-A18F-DD1D-2C8C-7341FE8C9B7D}"/>
              </a:ext>
            </a:extLst>
          </p:cNvPr>
          <p:cNvSpPr txBox="1"/>
          <p:nvPr/>
        </p:nvSpPr>
        <p:spPr>
          <a:xfrm>
            <a:off x="13461098" y="7574064"/>
            <a:ext cx="1036955" cy="369332"/>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dirty="0"/>
              <a:t>12</a:t>
            </a:r>
          </a:p>
        </p:txBody>
      </p:sp>
      <p:pic>
        <p:nvPicPr>
          <p:cNvPr id="8" name="Picture 7">
            <a:extLst>
              <a:ext uri="{FF2B5EF4-FFF2-40B4-BE49-F238E27FC236}">
                <a16:creationId xmlns:a16="http://schemas.microsoft.com/office/drawing/2014/main" id="{B188412C-D3A2-6EC1-7790-628EC4F48DBF}"/>
              </a:ext>
            </a:extLst>
          </p:cNvPr>
          <p:cNvPicPr>
            <a:picLocks noChangeAspect="1"/>
          </p:cNvPicPr>
          <p:nvPr/>
        </p:nvPicPr>
        <p:blipFill>
          <a:blip r:embed="rId4"/>
          <a:stretch>
            <a:fillRect/>
          </a:stretch>
        </p:blipFill>
        <p:spPr>
          <a:xfrm>
            <a:off x="4846106" y="7573939"/>
            <a:ext cx="4938188" cy="445047"/>
          </a:xfrm>
          <a:prstGeom prst="rect">
            <a:avLst/>
          </a:prstGeom>
        </p:spPr>
      </p:pic>
    </p:spTree>
    <p:extLst>
      <p:ext uri="{BB962C8B-B14F-4D97-AF65-F5344CB8AC3E}">
        <p14:creationId xmlns:p14="http://schemas.microsoft.com/office/powerpoint/2010/main" val="49621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p:cNvSpPr/>
          <p:nvPr/>
        </p:nvSpPr>
        <p:spPr>
          <a:xfrm>
            <a:off x="529389" y="736759"/>
            <a:ext cx="12698004" cy="1065848"/>
          </a:xfrm>
          <a:prstGeom prst="rect">
            <a:avLst/>
          </a:prstGeom>
          <a:noFill/>
        </p:spPr>
        <p:txBody>
          <a:bodyPr wrap="square" rtlCol="0" anchor="t"/>
          <a:lstStyle/>
          <a:p>
            <a:pPr marL="0" indent="0">
              <a:lnSpc>
                <a:spcPts val="4195"/>
              </a:lnSpc>
              <a:buNone/>
            </a:pPr>
            <a:r>
              <a:rPr lang="en-US" sz="4000" b="1" dirty="0">
                <a:latin typeface="Times New Roman" panose="02020603050405020304" charset="0"/>
                <a:ea typeface="Dela Gothic One" pitchFamily="34" charset="-122"/>
                <a:cs typeface="Times New Roman" panose="02020603050405020304" charset="0"/>
              </a:rPr>
              <a:t>Potential Applications and Future Directions</a:t>
            </a:r>
          </a:p>
        </p:txBody>
      </p:sp>
      <p:sp>
        <p:nvSpPr>
          <p:cNvPr id="7" name="Text 3"/>
          <p:cNvSpPr/>
          <p:nvPr/>
        </p:nvSpPr>
        <p:spPr>
          <a:xfrm>
            <a:off x="529389" y="2318066"/>
            <a:ext cx="3822502" cy="532924"/>
          </a:xfrm>
          <a:prstGeom prst="rect">
            <a:avLst/>
          </a:prstGeom>
          <a:noFill/>
        </p:spPr>
        <p:txBody>
          <a:bodyPr wrap="square" rtlCol="0" anchor="t"/>
          <a:lstStyle/>
          <a:p>
            <a:pPr marL="0" indent="0">
              <a:buNone/>
            </a:pPr>
            <a:r>
              <a:rPr lang="en-US" sz="2800" b="1" dirty="0">
                <a:latin typeface="Times New Roman" panose="02020603050405020304" charset="0"/>
                <a:ea typeface="Dela Gothic One" pitchFamily="34" charset="-122"/>
                <a:cs typeface="Times New Roman" panose="02020603050405020304" charset="0"/>
              </a:rPr>
              <a:t>Quality Control and Assurance</a:t>
            </a:r>
          </a:p>
        </p:txBody>
      </p:sp>
      <p:sp>
        <p:nvSpPr>
          <p:cNvPr id="8" name="Text 4"/>
          <p:cNvSpPr/>
          <p:nvPr/>
        </p:nvSpPr>
        <p:spPr>
          <a:xfrm>
            <a:off x="529389" y="3319143"/>
            <a:ext cx="3822502" cy="2456021"/>
          </a:xfrm>
          <a:prstGeom prst="rect">
            <a:avLst/>
          </a:prstGeom>
          <a:noFill/>
        </p:spPr>
        <p:txBody>
          <a:bodyPr wrap="square" rtlCol="0" anchor="t"/>
          <a:lstStyle/>
          <a:p>
            <a:pPr marL="0" indent="0">
              <a:buNone/>
            </a:pPr>
            <a:r>
              <a:rPr lang="en-US" sz="2400" dirty="0">
                <a:latin typeface="Times New Roman" panose="02020603050405020304" charset="0"/>
                <a:ea typeface="DM Sans" pitchFamily="34" charset="-122"/>
                <a:cs typeface="Times New Roman" panose="02020603050405020304" charset="0"/>
              </a:rPr>
              <a:t>The proposed methodology can be implemented as a valuable tool for quality control and assurance in materials manufacturing and testing processes</a:t>
            </a:r>
          </a:p>
        </p:txBody>
      </p:sp>
      <p:sp>
        <p:nvSpPr>
          <p:cNvPr id="10" name="Text 6"/>
          <p:cNvSpPr/>
          <p:nvPr/>
        </p:nvSpPr>
        <p:spPr>
          <a:xfrm>
            <a:off x="9585364" y="2318066"/>
            <a:ext cx="4727536" cy="532924"/>
          </a:xfrm>
          <a:prstGeom prst="rect">
            <a:avLst/>
          </a:prstGeom>
          <a:noFill/>
        </p:spPr>
        <p:txBody>
          <a:bodyPr wrap="square" rtlCol="0" anchor="t"/>
          <a:lstStyle/>
          <a:p>
            <a:pPr marL="0" indent="0">
              <a:buNone/>
            </a:pPr>
            <a:r>
              <a:rPr lang="en-US" sz="2800" b="1" dirty="0">
                <a:latin typeface="Times New Roman" panose="02020603050405020304" charset="0"/>
                <a:ea typeface="Dela Gothic One" pitchFamily="34" charset="-122"/>
                <a:cs typeface="Times New Roman" panose="02020603050405020304" charset="0"/>
              </a:rPr>
              <a:t>Materials Development and Research</a:t>
            </a:r>
          </a:p>
        </p:txBody>
      </p:sp>
      <p:sp>
        <p:nvSpPr>
          <p:cNvPr id="11" name="Text 7"/>
          <p:cNvSpPr/>
          <p:nvPr/>
        </p:nvSpPr>
        <p:spPr>
          <a:xfrm>
            <a:off x="9585364" y="3309461"/>
            <a:ext cx="3822502" cy="2183130"/>
          </a:xfrm>
          <a:prstGeom prst="rect">
            <a:avLst/>
          </a:prstGeom>
          <a:noFill/>
        </p:spPr>
        <p:txBody>
          <a:bodyPr wrap="square" rtlCol="0" anchor="t"/>
          <a:lstStyle/>
          <a:p>
            <a:pPr marL="0" indent="0">
              <a:buNone/>
            </a:pPr>
            <a:r>
              <a:rPr lang="en-US" sz="2400" dirty="0">
                <a:latin typeface="Times New Roman" panose="02020603050405020304" charset="0"/>
                <a:ea typeface="DM Sans" pitchFamily="34" charset="-122"/>
                <a:cs typeface="Times New Roman" panose="02020603050405020304" charset="0"/>
              </a:rPr>
              <a:t>This digital image processing approach can also contribute to materials development and design and optimization of new alloys and materials.</a:t>
            </a:r>
          </a:p>
        </p:txBody>
      </p:sp>
      <p:sp>
        <p:nvSpPr>
          <p:cNvPr id="13" name="Text 9"/>
          <p:cNvSpPr/>
          <p:nvPr/>
        </p:nvSpPr>
        <p:spPr>
          <a:xfrm>
            <a:off x="4597392" y="2318066"/>
            <a:ext cx="3596809" cy="266462"/>
          </a:xfrm>
          <a:prstGeom prst="rect">
            <a:avLst/>
          </a:prstGeom>
          <a:noFill/>
        </p:spPr>
        <p:txBody>
          <a:bodyPr wrap="none" rtlCol="0" anchor="t"/>
          <a:lstStyle/>
          <a:p>
            <a:pPr marL="0" indent="0">
              <a:buNone/>
            </a:pPr>
            <a:r>
              <a:rPr lang="en-US" sz="2800" b="1" dirty="0">
                <a:latin typeface="Times New Roman" panose="02020603050405020304" charset="0"/>
                <a:ea typeface="Dela Gothic One" pitchFamily="34" charset="-122"/>
                <a:cs typeface="Times New Roman" panose="02020603050405020304" charset="0"/>
              </a:rPr>
              <a:t>Standardization and Adoption</a:t>
            </a:r>
          </a:p>
        </p:txBody>
      </p:sp>
      <p:sp>
        <p:nvSpPr>
          <p:cNvPr id="14" name="Text 10"/>
          <p:cNvSpPr/>
          <p:nvPr/>
        </p:nvSpPr>
        <p:spPr>
          <a:xfrm>
            <a:off x="4712704" y="3297473"/>
            <a:ext cx="4125504" cy="2456021"/>
          </a:xfrm>
          <a:prstGeom prst="rect">
            <a:avLst/>
          </a:prstGeom>
          <a:noFill/>
        </p:spPr>
        <p:txBody>
          <a:bodyPr wrap="square" rtlCol="0" anchor="t"/>
          <a:lstStyle/>
          <a:p>
            <a:pPr marL="0" indent="0">
              <a:buNone/>
            </a:pPr>
            <a:r>
              <a:rPr lang="en-US" sz="2400" dirty="0">
                <a:latin typeface="Times New Roman" panose="02020603050405020304" charset="0"/>
                <a:ea typeface="DM Sans" pitchFamily="34" charset="-122"/>
                <a:cs typeface="Times New Roman" panose="02020603050405020304" charset="0"/>
              </a:rPr>
              <a:t>As the research and development in this field progresses, the potential exists for the digital image processing methodology to be incorporated into industry standards and best practices</a:t>
            </a:r>
            <a:r>
              <a:rPr lang="en-US" sz="2400" dirty="0">
                <a:solidFill>
                  <a:srgbClr val="FFE5E5"/>
                </a:solidFill>
                <a:latin typeface="Times New Roman" panose="02020603050405020304" charset="0"/>
                <a:ea typeface="DM Sans" pitchFamily="34" charset="-122"/>
                <a:cs typeface="Times New Roman" panose="02020603050405020304" charset="0"/>
              </a:rPr>
              <a:t>.</a:t>
            </a:r>
          </a:p>
        </p:txBody>
      </p:sp>
      <p:sp>
        <p:nvSpPr>
          <p:cNvPr id="16" name="Text Box 15"/>
          <p:cNvSpPr txBox="1"/>
          <p:nvPr/>
        </p:nvSpPr>
        <p:spPr>
          <a:xfrm>
            <a:off x="12990195" y="7513320"/>
            <a:ext cx="1322705"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a:solidFill>
                  <a:schemeClr val="bg1"/>
                </a:solidFill>
                <a:latin typeface="Times New Roman" panose="02020603050405020304" charset="0"/>
                <a:cs typeface="Times New Roman" panose="02020603050405020304" charset="0"/>
              </a:rPr>
              <a:t>Slide-8</a:t>
            </a:r>
          </a:p>
        </p:txBody>
      </p:sp>
      <p:sp>
        <p:nvSpPr>
          <p:cNvPr id="2" name="Text Box 17">
            <a:extLst>
              <a:ext uri="{FF2B5EF4-FFF2-40B4-BE49-F238E27FC236}">
                <a16:creationId xmlns:a16="http://schemas.microsoft.com/office/drawing/2014/main" id="{550ECF30-808B-DA4F-061F-BE55090C19D1}"/>
              </a:ext>
            </a:extLst>
          </p:cNvPr>
          <p:cNvSpPr txBox="1"/>
          <p:nvPr/>
        </p:nvSpPr>
        <p:spPr>
          <a:xfrm>
            <a:off x="13794422" y="7697470"/>
            <a:ext cx="1036955" cy="369332"/>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altLang="en-US" sz="1800" b="0" i="0" u="none" strike="noStrike" kern="0" cap="none" spc="0" normalizeH="0" baseline="0" noProof="0" dirty="0">
                <a:ln>
                  <a:noFill/>
                </a:ln>
                <a:solidFill>
                  <a:prstClr val="black"/>
                </a:solidFill>
                <a:effectLst/>
                <a:uLnTx/>
                <a:uFillTx/>
              </a:rPr>
              <a:t>13</a:t>
            </a:r>
          </a:p>
        </p:txBody>
      </p:sp>
      <p:sp>
        <p:nvSpPr>
          <p:cNvPr id="4" name="Footer Placeholder 1">
            <a:extLst>
              <a:ext uri="{FF2B5EF4-FFF2-40B4-BE49-F238E27FC236}">
                <a16:creationId xmlns:a16="http://schemas.microsoft.com/office/drawing/2014/main" id="{1243C321-F7C2-6C04-D265-141116CBD788}"/>
              </a:ext>
            </a:extLst>
          </p:cNvPr>
          <p:cNvSpPr txBox="1">
            <a:spLocks/>
          </p:cNvSpPr>
          <p:nvPr/>
        </p:nvSpPr>
        <p:spPr>
          <a:xfrm>
            <a:off x="4846320" y="7627621"/>
            <a:ext cx="4937760" cy="438150"/>
          </a:xfrm>
          <a:prstGeom prst="rect">
            <a:avLst/>
          </a:prstGeom>
        </p:spPr>
        <p:txBody>
          <a:bodyPr vert="horz" lIns="91440" tIns="45720" rIns="91440" bIns="45720" rtlCol="0" anchor="ctr"/>
          <a:lstStyle>
            <a:lvl1pPr marL="0" algn="ctr" defTabSz="914400" rtl="0" eaLnBrk="1" latinLnBrk="0" hangingPunct="1">
              <a:defRPr sz="144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IGIT SARANG, ETC</a:t>
            </a:r>
            <a:endParaRPr kumimoji="0" lang="en-US" sz="144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F6E5F6-F135-59FC-54C2-AA4663E6B68B}"/>
              </a:ext>
            </a:extLst>
          </p:cNvPr>
          <p:cNvSpPr txBox="1"/>
          <p:nvPr/>
        </p:nvSpPr>
        <p:spPr>
          <a:xfrm>
            <a:off x="721895" y="685800"/>
            <a:ext cx="13343021" cy="5709255"/>
          </a:xfrm>
          <a:prstGeom prst="rect">
            <a:avLst/>
          </a:prstGeom>
          <a:noFill/>
        </p:spPr>
        <p:txBody>
          <a:bodyPr wrap="square">
            <a:spAutoFit/>
          </a:bodyPr>
          <a:lstStyle/>
          <a:p>
            <a:r>
              <a:rPr lang="en-US" sz="4000" b="1" dirty="0"/>
              <a:t>CONCLUSION</a:t>
            </a:r>
          </a:p>
          <a:p>
            <a:endParaRPr lang="en-US" sz="4000" dirty="0"/>
          </a:p>
          <a:p>
            <a:pPr marL="342900" indent="-342900">
              <a:buFont typeface="Arial" panose="020B0604020202020204" pitchFamily="34" charset="0"/>
              <a:buChar char="•"/>
            </a:pPr>
            <a:r>
              <a:rPr lang="en-US" sz="2400" dirty="0"/>
              <a:t>The digital image processing approach presented in this report offers a significant advancement in the characterization of ductility and brittleness from Charpy impact test fracture surfaces, moving beyond the limitations of traditional. </a:t>
            </a:r>
          </a:p>
          <a:p>
            <a:endParaRPr lang="en-US" sz="1050" dirty="0"/>
          </a:p>
          <a:p>
            <a:pPr marL="342900" indent="-342900">
              <a:buFont typeface="Arial" panose="020B0604020202020204" pitchFamily="34" charset="0"/>
              <a:buChar char="•"/>
            </a:pPr>
            <a:r>
              <a:rPr lang="en-US" sz="2400" dirty="0"/>
              <a:t>By leveraging computer vision and pattern recognition techniques, this methodology provides an objective and quantitative means of assessing the proportions of brittle and ductile fracture regions.</a:t>
            </a:r>
          </a:p>
          <a:p>
            <a:endParaRPr lang="en-US" sz="1050" dirty="0"/>
          </a:p>
          <a:p>
            <a:pPr marL="342900" indent="-342900">
              <a:buFont typeface="Arial" panose="020B0604020202020204" pitchFamily="34" charset="0"/>
              <a:buChar char="•"/>
            </a:pPr>
            <a:r>
              <a:rPr lang="en-US" sz="2400" dirty="0"/>
              <a:t>As the research and development in this field continue, the potential for this digital image processing approach to be incorporated into industry standards and best practices holds promise for the widespread adoption.</a:t>
            </a:r>
          </a:p>
          <a:p>
            <a:endParaRPr lang="en-US" sz="1050" dirty="0"/>
          </a:p>
          <a:p>
            <a:pPr marL="342900" indent="-342900">
              <a:buFont typeface="Arial" panose="020B0604020202020204" pitchFamily="34" charset="0"/>
              <a:buChar char="•"/>
            </a:pPr>
            <a:r>
              <a:rPr lang="en-US" sz="2400" dirty="0"/>
              <a:t>We have tried to create an AI model which will directly return the ductility and brittle percentage using the microscopic image of the fractured steel. </a:t>
            </a:r>
            <a:endParaRPr lang="en-IN" sz="2400" dirty="0"/>
          </a:p>
        </p:txBody>
      </p:sp>
      <p:sp>
        <p:nvSpPr>
          <p:cNvPr id="6" name="Slide Number Placeholder 5">
            <a:extLst>
              <a:ext uri="{FF2B5EF4-FFF2-40B4-BE49-F238E27FC236}">
                <a16:creationId xmlns:a16="http://schemas.microsoft.com/office/drawing/2014/main" id="{EE8B0FA1-7E1B-E238-043F-A7F4D858B076}"/>
              </a:ext>
            </a:extLst>
          </p:cNvPr>
          <p:cNvSpPr>
            <a:spLocks noGrp="1"/>
          </p:cNvSpPr>
          <p:nvPr>
            <p:ph type="sldNum" sz="quarter" idx="12"/>
          </p:nvPr>
        </p:nvSpPr>
        <p:spPr>
          <a:xfrm>
            <a:off x="10773076" y="7627621"/>
            <a:ext cx="3291840" cy="438150"/>
          </a:xfrm>
        </p:spPr>
        <p:txBody>
          <a:bodyPr/>
          <a:lstStyle/>
          <a:p>
            <a:fld id="{48F63A3B-78C7-47BE-AE5E-E10140E04643}" type="slidenum">
              <a:rPr lang="en-US" sz="1800" smtClean="0">
                <a:solidFill>
                  <a:schemeClr val="tx1"/>
                </a:solidFill>
              </a:rPr>
              <a:t>14</a:t>
            </a:fld>
            <a:endParaRPr lang="en-US" sz="1800" dirty="0">
              <a:solidFill>
                <a:schemeClr val="tx1"/>
              </a:solidFill>
            </a:endParaRPr>
          </a:p>
        </p:txBody>
      </p:sp>
      <p:pic>
        <p:nvPicPr>
          <p:cNvPr id="7" name="Picture 6">
            <a:extLst>
              <a:ext uri="{FF2B5EF4-FFF2-40B4-BE49-F238E27FC236}">
                <a16:creationId xmlns:a16="http://schemas.microsoft.com/office/drawing/2014/main" id="{8D1A9C4A-3DA2-7C4E-8D2F-DEF29E513A6D}"/>
              </a:ext>
            </a:extLst>
          </p:cNvPr>
          <p:cNvPicPr>
            <a:picLocks noChangeAspect="1"/>
          </p:cNvPicPr>
          <p:nvPr/>
        </p:nvPicPr>
        <p:blipFill>
          <a:blip r:embed="rId2"/>
          <a:stretch>
            <a:fillRect/>
          </a:stretch>
        </p:blipFill>
        <p:spPr>
          <a:xfrm>
            <a:off x="4846106" y="7573939"/>
            <a:ext cx="4938188" cy="445047"/>
          </a:xfrm>
          <a:prstGeom prst="rect">
            <a:avLst/>
          </a:prstGeom>
        </p:spPr>
      </p:pic>
    </p:spTree>
    <p:extLst>
      <p:ext uri="{BB962C8B-B14F-4D97-AF65-F5344CB8AC3E}">
        <p14:creationId xmlns:p14="http://schemas.microsoft.com/office/powerpoint/2010/main" val="2307950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16"/>
          <p:cNvSpPr txBox="1"/>
          <p:nvPr/>
        </p:nvSpPr>
        <p:spPr>
          <a:xfrm>
            <a:off x="283210" y="267335"/>
            <a:ext cx="14062075" cy="6555641"/>
          </a:xfrm>
          <a:prstGeom prst="rect">
            <a:avLst/>
          </a:prstGeom>
          <a:noFill/>
        </p:spPr>
        <p:txBody>
          <a:bodyPr wrap="square" rtlCol="0">
            <a:spAutoFit/>
          </a:bodyPr>
          <a:lstStyle/>
          <a:p>
            <a:r>
              <a:rPr lang="en-IN" altLang="en-US" sz="4000" b="1" dirty="0">
                <a:latin typeface="Times New Roman" panose="02020603050405020304" charset="0"/>
                <a:cs typeface="Times New Roman" panose="02020603050405020304" charset="0"/>
              </a:rPr>
              <a:t>REFERENCES</a:t>
            </a:r>
          </a:p>
          <a:p>
            <a:pPr algn="ctr"/>
            <a:endParaRPr lang="en-IN" altLang="en-US" sz="2400" dirty="0">
              <a:latin typeface="Times New Roman" panose="02020603050405020304" charset="0"/>
              <a:cs typeface="Times New Roman" panose="02020603050405020304" charset="0"/>
            </a:endParaRPr>
          </a:p>
          <a:p>
            <a:r>
              <a:rPr lang="en-IN" altLang="en-US" sz="2400" dirty="0">
                <a:latin typeface="Times New Roman" panose="02020603050405020304" charset="0"/>
                <a:cs typeface="Times New Roman" panose="02020603050405020304" charset="0"/>
              </a:rPr>
              <a:t>[1] P. J. Bagga, M. A. </a:t>
            </a:r>
            <a:r>
              <a:rPr lang="en-IN" altLang="en-US" sz="2400" dirty="0" err="1">
                <a:latin typeface="Times New Roman" panose="02020603050405020304" charset="0"/>
                <a:cs typeface="Times New Roman" panose="02020603050405020304" charset="0"/>
              </a:rPr>
              <a:t>Makhesana</a:t>
            </a:r>
            <a:r>
              <a:rPr lang="en-IN" altLang="en-US" sz="2400" dirty="0">
                <a:latin typeface="Times New Roman" panose="02020603050405020304" charset="0"/>
                <a:cs typeface="Times New Roman" panose="02020603050405020304" charset="0"/>
              </a:rPr>
              <a:t>, K. Patel, and K. M. Patel, “Tool wear monitoring in turning using</a:t>
            </a:r>
          </a:p>
          <a:p>
            <a:r>
              <a:rPr lang="en-IN" altLang="en-US" sz="2400" dirty="0">
                <a:latin typeface="Times New Roman" panose="02020603050405020304" charset="0"/>
                <a:cs typeface="Times New Roman" panose="02020603050405020304" charset="0"/>
              </a:rPr>
              <a:t>image processing techniques,” Mater. Today Proc., vol. 44, pp. 771–775, 2021.</a:t>
            </a:r>
          </a:p>
          <a:p>
            <a:r>
              <a:rPr lang="en-IN" altLang="en-US" sz="2400" dirty="0">
                <a:latin typeface="Times New Roman" panose="02020603050405020304" charset="0"/>
                <a:cs typeface="Times New Roman" panose="02020603050405020304" charset="0"/>
              </a:rPr>
              <a:t>[2] N. Dey, J. </a:t>
            </a:r>
            <a:r>
              <a:rPr lang="en-IN" altLang="en-US" sz="2400" dirty="0" err="1">
                <a:latin typeface="Times New Roman" panose="02020603050405020304" charset="0"/>
                <a:cs typeface="Times New Roman" panose="02020603050405020304" charset="0"/>
              </a:rPr>
              <a:t>Chaki</a:t>
            </a:r>
            <a:r>
              <a:rPr lang="en-IN" altLang="en-US" sz="2400" dirty="0">
                <a:latin typeface="Times New Roman" panose="02020603050405020304" charset="0"/>
                <a:cs typeface="Times New Roman" panose="02020603050405020304" charset="0"/>
              </a:rPr>
              <a:t>, L. </a:t>
            </a:r>
            <a:r>
              <a:rPr lang="en-IN" altLang="en-US" sz="2400" dirty="0" err="1">
                <a:latin typeface="Times New Roman" panose="02020603050405020304" charset="0"/>
                <a:cs typeface="Times New Roman" panose="02020603050405020304" charset="0"/>
              </a:rPr>
              <a:t>Moraru</a:t>
            </a:r>
            <a:r>
              <a:rPr lang="en-IN" altLang="en-US" sz="2400" dirty="0">
                <a:latin typeface="Times New Roman" panose="02020603050405020304" charset="0"/>
                <a:cs typeface="Times New Roman" panose="02020603050405020304" charset="0"/>
              </a:rPr>
              <a:t>, S. Fong, and X.-S. Yang, “Firefly Algorithm and Its Variants in Digital Image Processing: A Comprehensive Review,” in Applications of Firefly Algorithm and its Variants: Case Studies and New Developments, N. Dey, Ed. Singapore: Springer Singapore, 2020, pp. 1–28.</a:t>
            </a:r>
          </a:p>
          <a:p>
            <a:r>
              <a:rPr lang="en-IN" altLang="en-US" sz="2400" dirty="0">
                <a:latin typeface="Times New Roman" panose="02020603050405020304" charset="0"/>
                <a:cs typeface="Times New Roman" panose="02020603050405020304" charset="0"/>
              </a:rPr>
              <a:t>[3] E. R. Dougherty, Digital image processing methods. CRC Press, 2020.</a:t>
            </a:r>
          </a:p>
          <a:p>
            <a:r>
              <a:rPr lang="en-IN" altLang="en-US" sz="2400" dirty="0">
                <a:latin typeface="Times New Roman" panose="02020603050405020304" charset="0"/>
                <a:cs typeface="Times New Roman" panose="02020603050405020304" charset="0"/>
              </a:rPr>
              <a:t>[4] G. K. </a:t>
            </a:r>
            <a:r>
              <a:rPr lang="en-IN" altLang="en-US" sz="2400" dirty="0" err="1">
                <a:latin typeface="Times New Roman" panose="02020603050405020304" charset="0"/>
                <a:cs typeface="Times New Roman" panose="02020603050405020304" charset="0"/>
              </a:rPr>
              <a:t>Ijemaru</a:t>
            </a:r>
            <a:r>
              <a:rPr lang="en-IN" altLang="en-US" sz="2400" dirty="0">
                <a:latin typeface="Times New Roman" panose="02020603050405020304" charset="0"/>
                <a:cs typeface="Times New Roman" panose="02020603050405020304" charset="0"/>
              </a:rPr>
              <a:t> et al., “Image processing system using MATLAB-based analytics,” Bull. </a:t>
            </a:r>
            <a:r>
              <a:rPr lang="en-IN" altLang="en-US" sz="2400" dirty="0" err="1">
                <a:latin typeface="Times New Roman" panose="02020603050405020304" charset="0"/>
                <a:cs typeface="Times New Roman" panose="02020603050405020304" charset="0"/>
              </a:rPr>
              <a:t>Electr</a:t>
            </a:r>
            <a:r>
              <a:rPr lang="en-IN" altLang="en-US" sz="2400" dirty="0">
                <a:latin typeface="Times New Roman" panose="02020603050405020304" charset="0"/>
                <a:cs typeface="Times New Roman" panose="02020603050405020304" charset="0"/>
              </a:rPr>
              <a:t>. </a:t>
            </a:r>
            <a:r>
              <a:rPr lang="en-IN" altLang="en-US" sz="2400" dirty="0" err="1">
                <a:latin typeface="Times New Roman" panose="02020603050405020304" charset="0"/>
                <a:cs typeface="Times New Roman" panose="02020603050405020304" charset="0"/>
              </a:rPr>
              <a:t>Eng.Informatics</a:t>
            </a:r>
            <a:r>
              <a:rPr lang="en-IN" altLang="en-US" sz="2400" dirty="0">
                <a:latin typeface="Times New Roman" panose="02020603050405020304" charset="0"/>
                <a:cs typeface="Times New Roman" panose="02020603050405020304" charset="0"/>
              </a:rPr>
              <a:t>, vol. 10, no. 5, pp. 2566–2577, 2021.</a:t>
            </a:r>
          </a:p>
          <a:p>
            <a:r>
              <a:rPr lang="en-IN" sz="2400" dirty="0"/>
              <a:t>[5] P. Salehi and N. </a:t>
            </a:r>
            <a:r>
              <a:rPr lang="en-IN" sz="2400" dirty="0" err="1"/>
              <a:t>Behzadfar</a:t>
            </a:r>
            <a:r>
              <a:rPr lang="en-IN" sz="2400" dirty="0"/>
              <a:t>, “Investigation and simulation of different medical image processing algorithms to improve image quality using </a:t>
            </a:r>
            <a:r>
              <a:rPr lang="en-IN" sz="2400" dirty="0" err="1"/>
              <a:t>simulink</a:t>
            </a:r>
            <a:r>
              <a:rPr lang="en-IN" sz="2400" dirty="0"/>
              <a:t> </a:t>
            </a:r>
            <a:r>
              <a:rPr lang="en-IN" sz="2400" dirty="0" err="1"/>
              <a:t>matlab</a:t>
            </a:r>
            <a:r>
              <a:rPr lang="en-IN" sz="2400" dirty="0"/>
              <a:t>,” Signal Process. Renew. Energy, vol. 5, no. 4, pp. 15–28, 2021. </a:t>
            </a:r>
          </a:p>
          <a:p>
            <a:r>
              <a:rPr lang="en-IN" sz="2400" dirty="0"/>
              <a:t>[6] O. </a:t>
            </a:r>
            <a:r>
              <a:rPr lang="en-IN" sz="2400" dirty="0" err="1"/>
              <a:t>Cantó-Navés</a:t>
            </a:r>
            <a:r>
              <a:rPr lang="en-IN" sz="2400" dirty="0"/>
              <a:t>, X. Marimon, M. Ferrer, and J. </a:t>
            </a:r>
            <a:r>
              <a:rPr lang="en-IN" sz="2400" dirty="0" err="1"/>
              <a:t>Cabratosa</a:t>
            </a:r>
            <a:r>
              <a:rPr lang="en-IN" sz="2400" dirty="0"/>
              <a:t>-Termes, “Comparison between experimental digital image processing and numerical methods for stress analysis in dental implants with different restorative materials,” J. Mech. </a:t>
            </a:r>
            <a:r>
              <a:rPr lang="en-IN" sz="2400" dirty="0" err="1"/>
              <a:t>Behav</a:t>
            </a:r>
            <a:r>
              <a:rPr lang="en-IN" sz="2400" dirty="0"/>
              <a:t>. Biomed. Mater., vol. 113, p. 104092, 2021. </a:t>
            </a:r>
          </a:p>
          <a:p>
            <a:r>
              <a:rPr lang="en-IN" sz="2400" dirty="0"/>
              <a:t>[7] S. Mahankali and G. </a:t>
            </a:r>
            <a:r>
              <a:rPr lang="en-IN" sz="2400" dirty="0" err="1"/>
              <a:t>Valikala</a:t>
            </a:r>
            <a:r>
              <a:rPr lang="en-IN" sz="2400" dirty="0"/>
              <a:t>, “Comparison of Compressive Strength of M30 Grade Concrete with Destructive and </a:t>
            </a:r>
            <a:r>
              <a:rPr lang="en-IN" sz="2400" dirty="0" err="1"/>
              <a:t>Nondestructive</a:t>
            </a:r>
            <a:r>
              <a:rPr lang="en-IN" sz="2400" dirty="0"/>
              <a:t> Procedures Using Digital Image Processing as a Technique,” Adv. Civ. Eng., vol. 2022, 2022. </a:t>
            </a:r>
            <a:endParaRPr lang="en-IN" altLang="en-US" sz="2400" dirty="0">
              <a:solidFill>
                <a:schemeClr val="bg1"/>
              </a:solidFill>
              <a:latin typeface="Times New Roman" panose="02020603050405020304" charset="0"/>
              <a:cs typeface="Times New Roman" panose="02020603050405020304" charset="0"/>
            </a:endParaRPr>
          </a:p>
        </p:txBody>
      </p:sp>
      <p:pic>
        <p:nvPicPr>
          <p:cNvPr id="3" name="Picture 2">
            <a:extLst>
              <a:ext uri="{FF2B5EF4-FFF2-40B4-BE49-F238E27FC236}">
                <a16:creationId xmlns:a16="http://schemas.microsoft.com/office/drawing/2014/main" id="{54A99EFD-4500-72B5-9349-DB6921484697}"/>
              </a:ext>
            </a:extLst>
          </p:cNvPr>
          <p:cNvPicPr>
            <a:picLocks noChangeAspect="1"/>
          </p:cNvPicPr>
          <p:nvPr/>
        </p:nvPicPr>
        <p:blipFill>
          <a:blip r:embed="rId3"/>
          <a:stretch>
            <a:fillRect/>
          </a:stretch>
        </p:blipFill>
        <p:spPr>
          <a:xfrm>
            <a:off x="4846106" y="7588646"/>
            <a:ext cx="4938188" cy="445047"/>
          </a:xfrm>
          <a:prstGeom prst="rect">
            <a:avLst/>
          </a:prstGeom>
        </p:spPr>
      </p:pic>
      <p:sp>
        <p:nvSpPr>
          <p:cNvPr id="6" name="Slide Number Placeholder 3">
            <a:extLst>
              <a:ext uri="{FF2B5EF4-FFF2-40B4-BE49-F238E27FC236}">
                <a16:creationId xmlns:a16="http://schemas.microsoft.com/office/drawing/2014/main" id="{AFACF886-03CD-DA5C-1385-695E30784FE1}"/>
              </a:ext>
            </a:extLst>
          </p:cNvPr>
          <p:cNvSpPr txBox="1">
            <a:spLocks/>
          </p:cNvSpPr>
          <p:nvPr/>
        </p:nvSpPr>
        <p:spPr>
          <a:xfrm>
            <a:off x="13870004" y="7595543"/>
            <a:ext cx="3291840" cy="438150"/>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thank you">
            <a:extLst>
              <a:ext uri="{FF2B5EF4-FFF2-40B4-BE49-F238E27FC236}">
                <a16:creationId xmlns:a16="http://schemas.microsoft.com/office/drawing/2014/main" id="{B5AAB1A4-E157-E8CF-77CC-DC9F183F5BD6}"/>
              </a:ext>
            </a:extLst>
          </p:cNvPr>
          <p:cNvPicPr>
            <a:picLocks noChangeAspect="1" noChangeArrowheads="1"/>
          </p:cNvPicPr>
          <p:nvPr/>
        </p:nvPicPr>
        <p:blipFill>
          <a:blip r:embed="rId2"/>
          <a:srcRect/>
          <a:stretch>
            <a:fillRect/>
          </a:stretch>
        </p:blipFill>
        <p:spPr bwMode="auto">
          <a:xfrm>
            <a:off x="3467733" y="1231953"/>
            <a:ext cx="7143800" cy="5072074"/>
          </a:xfrm>
          <a:prstGeom prst="rect">
            <a:avLst/>
          </a:prstGeom>
          <a:noFill/>
        </p:spPr>
      </p:pic>
      <p:sp>
        <p:nvSpPr>
          <p:cNvPr id="4" name="Slide Number Placeholder 3">
            <a:extLst>
              <a:ext uri="{FF2B5EF4-FFF2-40B4-BE49-F238E27FC236}">
                <a16:creationId xmlns:a16="http://schemas.microsoft.com/office/drawing/2014/main" id="{A30B20AB-13BA-7CE1-27BE-1FA0FB7AA094}"/>
              </a:ext>
            </a:extLst>
          </p:cNvPr>
          <p:cNvSpPr>
            <a:spLocks noGrp="1"/>
          </p:cNvSpPr>
          <p:nvPr>
            <p:ph type="sldNum" sz="quarter" idx="12"/>
          </p:nvPr>
        </p:nvSpPr>
        <p:spPr>
          <a:xfrm>
            <a:off x="11102741" y="7627621"/>
            <a:ext cx="3291840" cy="438150"/>
          </a:xfrm>
        </p:spPr>
        <p:txBody>
          <a:bodyPr/>
          <a:lstStyle/>
          <a:p>
            <a:r>
              <a:rPr lang="en-US" sz="1800" dirty="0">
                <a:solidFill>
                  <a:schemeClr val="tx1"/>
                </a:solidFill>
              </a:rPr>
              <a:t>16</a:t>
            </a:r>
          </a:p>
        </p:txBody>
      </p:sp>
      <p:pic>
        <p:nvPicPr>
          <p:cNvPr id="5" name="Picture 4">
            <a:extLst>
              <a:ext uri="{FF2B5EF4-FFF2-40B4-BE49-F238E27FC236}">
                <a16:creationId xmlns:a16="http://schemas.microsoft.com/office/drawing/2014/main" id="{58217461-E670-D9C2-78EE-325E344C9A94}"/>
              </a:ext>
            </a:extLst>
          </p:cNvPr>
          <p:cNvPicPr>
            <a:picLocks noChangeAspect="1"/>
          </p:cNvPicPr>
          <p:nvPr/>
        </p:nvPicPr>
        <p:blipFill>
          <a:blip r:embed="rId3"/>
          <a:stretch>
            <a:fillRect/>
          </a:stretch>
        </p:blipFill>
        <p:spPr>
          <a:xfrm>
            <a:off x="4846106" y="7573939"/>
            <a:ext cx="4938188" cy="445047"/>
          </a:xfrm>
          <a:prstGeom prst="rect">
            <a:avLst/>
          </a:prstGeom>
        </p:spPr>
      </p:pic>
    </p:spTree>
    <p:extLst>
      <p:ext uri="{BB962C8B-B14F-4D97-AF65-F5344CB8AC3E}">
        <p14:creationId xmlns:p14="http://schemas.microsoft.com/office/powerpoint/2010/main" val="214063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03250" y="347980"/>
            <a:ext cx="13423900" cy="7448483"/>
          </a:xfrm>
          <a:prstGeom prst="rect">
            <a:avLst/>
          </a:prstGeom>
          <a:noFill/>
        </p:spPr>
        <p:txBody>
          <a:bodyPr wrap="square" rtlCol="0" anchor="t">
            <a:noAutofit/>
          </a:bodyPr>
          <a:lstStyle/>
          <a:p>
            <a:pPr marL="0" indent="0" algn="ctr">
              <a:buNone/>
            </a:pPr>
            <a:endParaRPr lang="en-IN" altLang="en-US" sz="4800" u="sng" dirty="0">
              <a:solidFill>
                <a:schemeClr val="bg1"/>
              </a:solidFill>
              <a:latin typeface="Times New Roman" panose="02020603050405020304" charset="0"/>
              <a:cs typeface="Times New Roman" panose="02020603050405020304" charset="0"/>
              <a:sym typeface="+mn-ea"/>
            </a:endParaRPr>
          </a:p>
          <a:p>
            <a:pPr marL="0" indent="0">
              <a:buNone/>
            </a:pPr>
            <a:r>
              <a:rPr lang="en-IN" altLang="en-US" sz="4000" u="sng" dirty="0">
                <a:latin typeface="Times New Roman" panose="02020603050405020304" charset="0"/>
                <a:cs typeface="Times New Roman" panose="02020603050405020304" charset="0"/>
                <a:sym typeface="+mn-ea"/>
              </a:rPr>
              <a:t>CONTENTS</a:t>
            </a:r>
            <a:endParaRPr lang="en-IN" altLang="en-US" sz="4000" dirty="0">
              <a:latin typeface="Times New Roman" panose="02020603050405020304" charset="0"/>
              <a:cs typeface="Times New Roman" panose="02020603050405020304" charset="0"/>
              <a:sym typeface="+mn-ea"/>
            </a:endParaRPr>
          </a:p>
          <a:p>
            <a:pPr marL="0" indent="0" algn="ctr">
              <a:buNone/>
            </a:pPr>
            <a:endParaRPr lang="en-IN" altLang="en-US" sz="2000" dirty="0">
              <a:latin typeface="Times New Roman" panose="02020603050405020304" charset="0"/>
              <a:cs typeface="Times New Roman" panose="02020603050405020304" charset="0"/>
              <a:sym typeface="+mn-ea"/>
            </a:endParaRPr>
          </a:p>
          <a:p>
            <a:pPr marL="0" indent="0" algn="ctr">
              <a:buNone/>
            </a:pPr>
            <a:endParaRPr lang="en-US" sz="2000" dirty="0">
              <a:latin typeface="Times New Roman" panose="02020603050405020304" charset="0"/>
              <a:cs typeface="Times New Roman" panose="02020603050405020304" charset="0"/>
              <a:sym typeface="+mn-ea"/>
            </a:endParaRPr>
          </a:p>
          <a:p>
            <a:pPr marL="0" indent="0" algn="l">
              <a:buNone/>
            </a:pPr>
            <a:r>
              <a:rPr lang="en-US" sz="3200" dirty="0">
                <a:latin typeface="Times New Roman" panose="02020603050405020304" charset="0"/>
                <a:cs typeface="Times New Roman" panose="02020603050405020304" charset="0"/>
                <a:sym typeface="+mn-ea"/>
              </a:rPr>
              <a:t>1. Introduction</a:t>
            </a:r>
            <a:endParaRPr lang="en-US" sz="3200" dirty="0">
              <a:latin typeface="Times New Roman" panose="02020603050405020304" charset="0"/>
              <a:cs typeface="Times New Roman" panose="02020603050405020304" charset="0"/>
            </a:endParaRPr>
          </a:p>
          <a:p>
            <a:r>
              <a:rPr lang="en-US" sz="3200" dirty="0">
                <a:latin typeface="Times New Roman" panose="02020603050405020304" charset="0"/>
                <a:cs typeface="Times New Roman" panose="02020603050405020304" charset="0"/>
                <a:sym typeface="+mn-ea"/>
              </a:rPr>
              <a:t>2.</a:t>
            </a:r>
            <a:r>
              <a:rPr lang="en-US" sz="3200" dirty="0">
                <a:latin typeface="Times New Roman" panose="02020603050405020304" charset="0"/>
                <a:ea typeface="Dela Gothic One" pitchFamily="34" charset="-122"/>
                <a:cs typeface="Times New Roman" panose="02020603050405020304" charset="0"/>
              </a:rPr>
              <a:t> Determining Ductility and Brittleness from Charpy Impact Test</a:t>
            </a:r>
            <a:endParaRPr lang="en-US" sz="3200" dirty="0">
              <a:latin typeface="Times New Roman" panose="02020603050405020304" charset="0"/>
              <a:cs typeface="Times New Roman" panose="02020603050405020304" charset="0"/>
            </a:endParaRPr>
          </a:p>
          <a:p>
            <a:r>
              <a:rPr lang="en-US" sz="3200" dirty="0">
                <a:latin typeface="Times New Roman" panose="02020603050405020304" charset="0"/>
                <a:cs typeface="Times New Roman" panose="02020603050405020304" charset="0"/>
                <a:sym typeface="+mn-ea"/>
              </a:rPr>
              <a:t>3. </a:t>
            </a:r>
            <a:r>
              <a:rPr lang="en-US" sz="3200" dirty="0">
                <a:latin typeface="Times New Roman" panose="02020603050405020304" charset="0"/>
                <a:ea typeface="Dela Gothic One" pitchFamily="34" charset="-122"/>
                <a:cs typeface="Times New Roman" panose="02020603050405020304" charset="0"/>
              </a:rPr>
              <a:t>Literature Survey</a:t>
            </a:r>
            <a:endParaRPr lang="en-US" sz="3200" dirty="0">
              <a:latin typeface="Times New Roman" panose="02020603050405020304" charset="0"/>
              <a:cs typeface="Times New Roman" panose="02020603050405020304" charset="0"/>
            </a:endParaRPr>
          </a:p>
          <a:p>
            <a:r>
              <a:rPr lang="en-US" sz="3200" dirty="0">
                <a:latin typeface="Times New Roman" panose="02020603050405020304" charset="0"/>
                <a:cs typeface="Times New Roman" panose="02020603050405020304" charset="0"/>
                <a:sym typeface="+mn-ea"/>
              </a:rPr>
              <a:t>4.</a:t>
            </a:r>
            <a:r>
              <a:rPr lang="en-US" sz="3200" dirty="0">
                <a:latin typeface="Times New Roman" panose="02020603050405020304" charset="0"/>
                <a:ea typeface="Dela Gothic One" pitchFamily="34" charset="-122"/>
                <a:cs typeface="Times New Roman" panose="02020603050405020304" charset="0"/>
              </a:rPr>
              <a:t> The Concept: Characterizing Fracture Surface Features</a:t>
            </a:r>
            <a:endParaRPr lang="en-US" sz="3200" dirty="0">
              <a:latin typeface="Times New Roman" panose="02020603050405020304" charset="0"/>
              <a:cs typeface="Times New Roman" panose="02020603050405020304" charset="0"/>
            </a:endParaRPr>
          </a:p>
          <a:p>
            <a:pPr marL="0" indent="0" algn="l">
              <a:buNone/>
            </a:pPr>
            <a:r>
              <a:rPr lang="en-US" sz="3200" dirty="0">
                <a:latin typeface="Times New Roman" panose="02020603050405020304" charset="0"/>
                <a:cs typeface="Times New Roman" panose="02020603050405020304" charset="0"/>
                <a:sym typeface="+mn-ea"/>
              </a:rPr>
              <a:t>5. </a:t>
            </a:r>
            <a:r>
              <a:rPr lang="en-US" sz="3200" dirty="0">
                <a:latin typeface="Times New Roman" panose="02020603050405020304" charset="0"/>
                <a:ea typeface="Dela Gothic One" pitchFamily="34" charset="-122"/>
                <a:cs typeface="Times New Roman" panose="02020603050405020304" charset="0"/>
                <a:sym typeface="+mn-ea"/>
              </a:rPr>
              <a:t>Methodology</a:t>
            </a:r>
            <a:endParaRPr lang="en-IN" altLang="en-US" sz="3200" dirty="0">
              <a:latin typeface="Times New Roman" panose="02020603050405020304" charset="0"/>
              <a:ea typeface="Dela Gothic One" pitchFamily="34" charset="-122"/>
              <a:cs typeface="Times New Roman" panose="02020603050405020304" charset="0"/>
              <a:sym typeface="+mn-ea"/>
            </a:endParaRPr>
          </a:p>
          <a:p>
            <a:pPr marL="0" indent="0" algn="l">
              <a:buNone/>
            </a:pPr>
            <a:r>
              <a:rPr lang="en-IN" sz="3200" dirty="0">
                <a:latin typeface="Times New Roman" panose="02020603050405020304" charset="0"/>
                <a:ea typeface="Dela Gothic One" pitchFamily="34" charset="-122"/>
                <a:cs typeface="Times New Roman" panose="02020603050405020304" charset="0"/>
                <a:sym typeface="+mn-ea"/>
              </a:rPr>
              <a:t>6. Steps And Implementation</a:t>
            </a:r>
          </a:p>
          <a:p>
            <a:pPr marL="0" indent="0" algn="l">
              <a:buNone/>
            </a:pPr>
            <a:r>
              <a:rPr lang="en-IN" sz="3200" dirty="0">
                <a:latin typeface="Times New Roman" panose="02020603050405020304" charset="0"/>
                <a:ea typeface="Dela Gothic One" pitchFamily="34" charset="-122"/>
                <a:cs typeface="Times New Roman" panose="02020603050405020304" charset="0"/>
                <a:sym typeface="+mn-ea"/>
              </a:rPr>
              <a:t>7. Result</a:t>
            </a:r>
            <a:endParaRPr lang="en-US" sz="3200" dirty="0">
              <a:latin typeface="Times New Roman" panose="02020603050405020304" charset="0"/>
              <a:cs typeface="Times New Roman" panose="02020603050405020304" charset="0"/>
            </a:endParaRPr>
          </a:p>
          <a:p>
            <a:pPr marL="0" indent="0" algn="l">
              <a:buNone/>
            </a:pPr>
            <a:r>
              <a:rPr lang="en-US" sz="3200" dirty="0">
                <a:latin typeface="Times New Roman" panose="02020603050405020304" charset="0"/>
                <a:cs typeface="Times New Roman" panose="02020603050405020304" charset="0"/>
                <a:sym typeface="+mn-ea"/>
              </a:rPr>
              <a:t>8.</a:t>
            </a:r>
            <a:r>
              <a:rPr lang="en-US" sz="3200" dirty="0">
                <a:latin typeface="Times New Roman" panose="02020603050405020304" charset="0"/>
                <a:ea typeface="Dela Gothic One" pitchFamily="34" charset="-122"/>
                <a:cs typeface="Times New Roman" panose="02020603050405020304" charset="0"/>
                <a:sym typeface="+mn-ea"/>
              </a:rPr>
              <a:t>Potential Applications and Future Directions</a:t>
            </a:r>
            <a:endParaRPr lang="en-US" sz="3200" dirty="0">
              <a:latin typeface="Times New Roman" panose="02020603050405020304" charset="0"/>
              <a:cs typeface="Times New Roman" panose="02020603050405020304" charset="0"/>
            </a:endParaRPr>
          </a:p>
          <a:p>
            <a:pPr marL="0" indent="0" algn="l">
              <a:buNone/>
            </a:pPr>
            <a:r>
              <a:rPr lang="en-IN" altLang="en-US" sz="3200" dirty="0">
                <a:latin typeface="Times New Roman" panose="02020603050405020304" charset="0"/>
                <a:cs typeface="Times New Roman" panose="02020603050405020304" charset="0"/>
                <a:sym typeface="+mn-ea"/>
              </a:rPr>
              <a:t>9.</a:t>
            </a:r>
            <a:r>
              <a:rPr lang="en-US" sz="3200" dirty="0">
                <a:latin typeface="Times New Roman" panose="02020603050405020304" charset="0"/>
                <a:ea typeface="Dela Gothic One" pitchFamily="34" charset="-122"/>
                <a:cs typeface="Times New Roman" panose="02020603050405020304" charset="0"/>
                <a:sym typeface="+mn-ea"/>
              </a:rPr>
              <a:t>Conclusion</a:t>
            </a:r>
            <a:endParaRPr lang="en-IN" altLang="en-US" sz="3200" dirty="0">
              <a:latin typeface="Times New Roman" panose="02020603050405020304" charset="0"/>
              <a:cs typeface="Times New Roman" panose="02020603050405020304" charset="0"/>
            </a:endParaRPr>
          </a:p>
          <a:p>
            <a:pPr marL="0" indent="0" algn="l">
              <a:buNone/>
            </a:pPr>
            <a:r>
              <a:rPr lang="en-IN" altLang="en-US" sz="3200" dirty="0">
                <a:latin typeface="Times New Roman" panose="02020603050405020304" charset="0"/>
                <a:cs typeface="Times New Roman" panose="02020603050405020304" charset="0"/>
                <a:sym typeface="+mn-ea"/>
              </a:rPr>
              <a:t>10.References</a:t>
            </a:r>
            <a:endParaRPr lang="en-IN" altLang="en-US" sz="3200" dirty="0">
              <a:latin typeface="Times New Roman" panose="02020603050405020304" charset="0"/>
              <a:cs typeface="Times New Roman" panose="02020603050405020304" charset="0"/>
            </a:endParaRPr>
          </a:p>
          <a:p>
            <a:pPr marL="0" indent="0" algn="l">
              <a:buNone/>
            </a:pPr>
            <a:endParaRPr lang="en-IN" altLang="en-US" sz="3200" dirty="0">
              <a:solidFill>
                <a:schemeClr val="bg1"/>
              </a:solidFill>
              <a:latin typeface="Times New Roman" panose="02020603050405020304" charset="0"/>
              <a:cs typeface="Times New Roman" panose="02020603050405020304" charset="0"/>
              <a:sym typeface="+mn-ea"/>
            </a:endParaRPr>
          </a:p>
        </p:txBody>
      </p:sp>
      <p:sp>
        <p:nvSpPr>
          <p:cNvPr id="6" name="Text Box 5"/>
          <p:cNvSpPr txBox="1"/>
          <p:nvPr/>
        </p:nvSpPr>
        <p:spPr>
          <a:xfrm>
            <a:off x="12990195" y="7513320"/>
            <a:ext cx="1036955"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a:solidFill>
                  <a:schemeClr val="bg1"/>
                </a:solidFill>
              </a:rPr>
              <a:t>Slide-2</a:t>
            </a:r>
          </a:p>
        </p:txBody>
      </p:sp>
      <p:pic>
        <p:nvPicPr>
          <p:cNvPr id="2" name="Picture 1">
            <a:extLst>
              <a:ext uri="{FF2B5EF4-FFF2-40B4-BE49-F238E27FC236}">
                <a16:creationId xmlns:a16="http://schemas.microsoft.com/office/drawing/2014/main" id="{6CAECB99-0DFD-04B1-6C5E-09B24FE07E45}"/>
              </a:ext>
            </a:extLst>
          </p:cNvPr>
          <p:cNvPicPr>
            <a:picLocks noChangeAspect="1"/>
          </p:cNvPicPr>
          <p:nvPr/>
        </p:nvPicPr>
        <p:blipFill>
          <a:blip r:embed="rId3"/>
          <a:stretch>
            <a:fillRect/>
          </a:stretch>
        </p:blipFill>
        <p:spPr>
          <a:xfrm>
            <a:off x="4846106" y="7573939"/>
            <a:ext cx="4938188" cy="445047"/>
          </a:xfrm>
          <a:prstGeom prst="rect">
            <a:avLst/>
          </a:prstGeom>
        </p:spPr>
      </p:pic>
      <p:sp>
        <p:nvSpPr>
          <p:cNvPr id="3" name="Slide Number Placeholder 3">
            <a:extLst>
              <a:ext uri="{FF2B5EF4-FFF2-40B4-BE49-F238E27FC236}">
                <a16:creationId xmlns:a16="http://schemas.microsoft.com/office/drawing/2014/main" id="{99664749-42BD-02BC-FF92-23537E2D2C4A}"/>
              </a:ext>
            </a:extLst>
          </p:cNvPr>
          <p:cNvSpPr txBox="1">
            <a:spLocks/>
          </p:cNvSpPr>
          <p:nvPr/>
        </p:nvSpPr>
        <p:spPr>
          <a:xfrm>
            <a:off x="13833909" y="7662545"/>
            <a:ext cx="3291840" cy="438150"/>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721A-37D1-4CA4-3EF8-4A7230B6B7D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INTRODUCTION</a:t>
            </a:r>
            <a:endParaRPr lang="en-IN" sz="4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9A43E0A-FBF9-DB71-E9E6-0664E3A1B7EE}"/>
              </a:ext>
            </a:extLst>
          </p:cNvPr>
          <p:cNvSpPr txBox="1"/>
          <p:nvPr/>
        </p:nvSpPr>
        <p:spPr>
          <a:xfrm>
            <a:off x="909587" y="2328031"/>
            <a:ext cx="12618720" cy="2793072"/>
          </a:xfrm>
          <a:prstGeom prst="rect">
            <a:avLst/>
          </a:prstGeom>
          <a:noFill/>
        </p:spPr>
        <p:txBody>
          <a:bodyPr wrap="square">
            <a:spAutoFit/>
          </a:bodyPr>
          <a:lstStyle/>
          <a:p>
            <a:r>
              <a:rPr lang="en-US" sz="2400" b="0" i="0" dirty="0">
                <a:solidFill>
                  <a:srgbClr val="202124"/>
                </a:solidFill>
                <a:effectLst/>
                <a:highlight>
                  <a:srgbClr val="FFFFFF"/>
                </a:highlight>
                <a:latin typeface="Google Sans"/>
              </a:rPr>
              <a:t>Ductility </a:t>
            </a:r>
            <a:r>
              <a:rPr lang="en-US" sz="2400" dirty="0">
                <a:solidFill>
                  <a:srgbClr val="202124"/>
                </a:solidFill>
                <a:highlight>
                  <a:srgbClr val="FFFFFF"/>
                </a:highlight>
                <a:latin typeface="Google Sans"/>
              </a:rPr>
              <a:t>means the quality of being flexible. Brittleness implies delicate easily breakable substance.</a:t>
            </a:r>
          </a:p>
          <a:p>
            <a:endParaRPr lang="en-US" sz="1050" dirty="0">
              <a:solidFill>
                <a:srgbClr val="202124"/>
              </a:solidFill>
              <a:highlight>
                <a:srgbClr val="FFFFFF"/>
              </a:highlight>
              <a:latin typeface="Google Sans"/>
            </a:endParaRPr>
          </a:p>
          <a:p>
            <a:r>
              <a:rPr lang="en-US" sz="2400" dirty="0"/>
              <a:t>The Charpy test, has been used to determinate toughness analysis of </a:t>
            </a:r>
            <a:r>
              <a:rPr lang="en-US" sz="2400" dirty="0" err="1"/>
              <a:t>metalic</a:t>
            </a:r>
            <a:r>
              <a:rPr lang="en-US" sz="2400" dirty="0"/>
              <a:t> substances, and identification of different properties of materials.</a:t>
            </a:r>
          </a:p>
          <a:p>
            <a:endParaRPr lang="en-US" sz="1050" dirty="0"/>
          </a:p>
          <a:p>
            <a:r>
              <a:rPr lang="en-US" sz="2400" dirty="0"/>
              <a:t>One of the main drawbacks in determining brittleness and ductility is that it is associated with direct observation by experts through microscopic images. Human subjectivity is always a problem. </a:t>
            </a:r>
          </a:p>
          <a:p>
            <a:endParaRPr lang="en-US" sz="1050" dirty="0"/>
          </a:p>
          <a:p>
            <a:r>
              <a:rPr lang="en-US" sz="2400" dirty="0"/>
              <a:t>In this work, we estimated fragility and ductility of steel using AI model without human intervention.</a:t>
            </a:r>
            <a:endParaRPr lang="en-IN" sz="2400" dirty="0"/>
          </a:p>
        </p:txBody>
      </p:sp>
      <p:sp>
        <p:nvSpPr>
          <p:cNvPr id="5" name="Slide Number Placeholder 4">
            <a:extLst>
              <a:ext uri="{FF2B5EF4-FFF2-40B4-BE49-F238E27FC236}">
                <a16:creationId xmlns:a16="http://schemas.microsoft.com/office/drawing/2014/main" id="{F35CDD7B-F69E-F5C2-41D6-888ECCC6592D}"/>
              </a:ext>
            </a:extLst>
          </p:cNvPr>
          <p:cNvSpPr>
            <a:spLocks noGrp="1"/>
          </p:cNvSpPr>
          <p:nvPr>
            <p:ph type="sldNum" sz="quarter" idx="12"/>
          </p:nvPr>
        </p:nvSpPr>
        <p:spPr>
          <a:xfrm>
            <a:off x="10826015" y="7627221"/>
            <a:ext cx="3291840" cy="438150"/>
          </a:xfrm>
        </p:spPr>
        <p:txBody>
          <a:bodyPr/>
          <a:lstStyle/>
          <a:p>
            <a:fld id="{48F63A3B-78C7-47BE-AE5E-E10140E04643}" type="slidenum">
              <a:rPr lang="en-US" sz="1800" smtClean="0">
                <a:solidFill>
                  <a:schemeClr val="tx1"/>
                </a:solidFill>
              </a:rPr>
              <a:t>3</a:t>
            </a:fld>
            <a:endParaRPr lang="en-US" sz="1800" dirty="0">
              <a:solidFill>
                <a:schemeClr val="tx1"/>
              </a:solidFill>
            </a:endParaRPr>
          </a:p>
        </p:txBody>
      </p:sp>
      <p:pic>
        <p:nvPicPr>
          <p:cNvPr id="7" name="Picture 6">
            <a:extLst>
              <a:ext uri="{FF2B5EF4-FFF2-40B4-BE49-F238E27FC236}">
                <a16:creationId xmlns:a16="http://schemas.microsoft.com/office/drawing/2014/main" id="{CADDDA64-5D68-5223-E4B4-5BC6955687DA}"/>
              </a:ext>
            </a:extLst>
          </p:cNvPr>
          <p:cNvPicPr>
            <a:picLocks noChangeAspect="1"/>
          </p:cNvPicPr>
          <p:nvPr/>
        </p:nvPicPr>
        <p:blipFill>
          <a:blip r:embed="rId2"/>
          <a:stretch>
            <a:fillRect/>
          </a:stretch>
        </p:blipFill>
        <p:spPr>
          <a:xfrm>
            <a:off x="4846106" y="7573939"/>
            <a:ext cx="4938188" cy="445047"/>
          </a:xfrm>
          <a:prstGeom prst="rect">
            <a:avLst/>
          </a:prstGeom>
        </p:spPr>
      </p:pic>
    </p:spTree>
    <p:extLst>
      <p:ext uri="{BB962C8B-B14F-4D97-AF65-F5344CB8AC3E}">
        <p14:creationId xmlns:p14="http://schemas.microsoft.com/office/powerpoint/2010/main" val="1658970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4767B-8B3C-98C2-6BFF-7BFC6C921B06}"/>
              </a:ext>
            </a:extLst>
          </p:cNvPr>
          <p:cNvSpPr txBox="1"/>
          <p:nvPr/>
        </p:nvSpPr>
        <p:spPr>
          <a:xfrm>
            <a:off x="782052" y="336884"/>
            <a:ext cx="13066295" cy="5786199"/>
          </a:xfrm>
          <a:prstGeom prst="rect">
            <a:avLst/>
          </a:prstGeom>
          <a:noFill/>
        </p:spPr>
        <p:txBody>
          <a:bodyPr wrap="square">
            <a:spAutoFit/>
          </a:bodyPr>
          <a:lstStyle/>
          <a:p>
            <a:r>
              <a:rPr lang="en-US" sz="4000" b="1" dirty="0"/>
              <a:t>OBJECTIVE</a:t>
            </a:r>
          </a:p>
          <a:p>
            <a:endParaRPr lang="en-US" dirty="0"/>
          </a:p>
          <a:p>
            <a:pPr marL="285750" indent="-285750">
              <a:buFont typeface="Arial" panose="020B0604020202020204" pitchFamily="34" charset="0"/>
              <a:buChar char="•"/>
            </a:pPr>
            <a:r>
              <a:rPr lang="en-US" sz="2400" dirty="0"/>
              <a:t>We have around 600 microscopic images of fractured part of steel. We have to label it by writing an appropriate code for it. We will use python code for this.</a:t>
            </a:r>
          </a:p>
          <a:p>
            <a:r>
              <a:rPr lang="en-US" sz="2400" dirty="0"/>
              <a:t> </a:t>
            </a:r>
          </a:p>
          <a:p>
            <a:pPr marL="342900" indent="-342900">
              <a:buFont typeface="Arial" panose="020B0604020202020204" pitchFamily="34" charset="0"/>
              <a:buChar char="•"/>
            </a:pPr>
            <a:r>
              <a:rPr lang="en-US" sz="2400" dirty="0"/>
              <a:t>The basic fundamental is, the images with more contours are less ductile or brittle steel. The steel with less number of contours are more ductile. </a:t>
            </a:r>
          </a:p>
          <a:p>
            <a:endParaRPr lang="en-US" sz="2400" dirty="0"/>
          </a:p>
          <a:p>
            <a:pPr marL="342900" indent="-342900">
              <a:buFont typeface="Arial" panose="020B0604020202020204" pitchFamily="34" charset="0"/>
              <a:buChar char="•"/>
            </a:pPr>
            <a:r>
              <a:rPr lang="en-US" sz="2400" dirty="0"/>
              <a:t>Using the above concept we will write a code which when given an image of the steel returns its ductility and brittleness. Using this code first we will label all the data.</a:t>
            </a:r>
          </a:p>
          <a:p>
            <a:endParaRPr lang="en-US" sz="2400" dirty="0"/>
          </a:p>
          <a:p>
            <a:pPr marL="342900" indent="-342900">
              <a:buFont typeface="Arial" panose="020B0604020202020204" pitchFamily="34" charset="0"/>
              <a:buChar char="•"/>
            </a:pPr>
            <a:r>
              <a:rPr lang="en-US" sz="2400" dirty="0"/>
              <a:t>Using these labelled images we will train an AI model. </a:t>
            </a:r>
          </a:p>
          <a:p>
            <a:endParaRPr lang="en-US" sz="2400" dirty="0"/>
          </a:p>
          <a:p>
            <a:pPr marL="342900" indent="-342900">
              <a:buFont typeface="Arial" panose="020B0604020202020204" pitchFamily="34" charset="0"/>
              <a:buChar char="•"/>
            </a:pPr>
            <a:r>
              <a:rPr lang="en-US" sz="2400" dirty="0"/>
              <a:t>This AI model on giving any microscopic image of fractured part of steel should return its ductility and brittleness. </a:t>
            </a:r>
            <a:endParaRPr lang="en-IN" sz="2400" dirty="0"/>
          </a:p>
        </p:txBody>
      </p:sp>
      <p:sp>
        <p:nvSpPr>
          <p:cNvPr id="3" name="Slide Number Placeholder 2">
            <a:extLst>
              <a:ext uri="{FF2B5EF4-FFF2-40B4-BE49-F238E27FC236}">
                <a16:creationId xmlns:a16="http://schemas.microsoft.com/office/drawing/2014/main" id="{606E9077-D8E3-F030-7A33-CA3C13A2C261}"/>
              </a:ext>
            </a:extLst>
          </p:cNvPr>
          <p:cNvSpPr>
            <a:spLocks noGrp="1"/>
          </p:cNvSpPr>
          <p:nvPr>
            <p:ph type="sldNum" sz="quarter" idx="12"/>
          </p:nvPr>
        </p:nvSpPr>
        <p:spPr>
          <a:xfrm>
            <a:off x="10898204" y="7627621"/>
            <a:ext cx="3291840" cy="438150"/>
          </a:xfrm>
        </p:spPr>
        <p:txBody>
          <a:bodyPr/>
          <a:lstStyle/>
          <a:p>
            <a:fld id="{48F63A3B-78C7-47BE-AE5E-E10140E04643}" type="slidenum">
              <a:rPr lang="en-US" sz="1800" smtClean="0">
                <a:solidFill>
                  <a:schemeClr val="tx1"/>
                </a:solidFill>
              </a:rPr>
              <a:t>4</a:t>
            </a:fld>
            <a:endParaRPr lang="en-US" sz="1800" dirty="0">
              <a:solidFill>
                <a:schemeClr val="tx1"/>
              </a:solidFill>
            </a:endParaRPr>
          </a:p>
        </p:txBody>
      </p:sp>
      <p:pic>
        <p:nvPicPr>
          <p:cNvPr id="4" name="Picture 3">
            <a:extLst>
              <a:ext uri="{FF2B5EF4-FFF2-40B4-BE49-F238E27FC236}">
                <a16:creationId xmlns:a16="http://schemas.microsoft.com/office/drawing/2014/main" id="{B0C6BB59-20B7-BDBF-D248-5DFC830862AF}"/>
              </a:ext>
            </a:extLst>
          </p:cNvPr>
          <p:cNvPicPr>
            <a:picLocks noChangeAspect="1"/>
          </p:cNvPicPr>
          <p:nvPr/>
        </p:nvPicPr>
        <p:blipFill>
          <a:blip r:embed="rId2"/>
          <a:stretch>
            <a:fillRect/>
          </a:stretch>
        </p:blipFill>
        <p:spPr>
          <a:xfrm>
            <a:off x="4846106" y="7573939"/>
            <a:ext cx="4938188" cy="445047"/>
          </a:xfrm>
          <a:prstGeom prst="rect">
            <a:avLst/>
          </a:prstGeom>
        </p:spPr>
      </p:pic>
    </p:spTree>
    <p:extLst>
      <p:ext uri="{BB962C8B-B14F-4D97-AF65-F5344CB8AC3E}">
        <p14:creationId xmlns:p14="http://schemas.microsoft.com/office/powerpoint/2010/main" val="2010604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2990195" y="7513320"/>
            <a:ext cx="1036955"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a:solidFill>
                  <a:schemeClr val="bg1"/>
                </a:solidFill>
              </a:rPr>
              <a:t>Slide-3</a:t>
            </a:r>
          </a:p>
        </p:txBody>
      </p:sp>
      <p:graphicFrame>
        <p:nvGraphicFramePr>
          <p:cNvPr id="3" name="Table 2">
            <a:extLst>
              <a:ext uri="{FF2B5EF4-FFF2-40B4-BE49-F238E27FC236}">
                <a16:creationId xmlns:a16="http://schemas.microsoft.com/office/drawing/2014/main" id="{A0B0408E-CC5C-E309-32C0-878A303555D1}"/>
              </a:ext>
            </a:extLst>
          </p:cNvPr>
          <p:cNvGraphicFramePr>
            <a:graphicFrameLocks noGrp="1"/>
          </p:cNvGraphicFramePr>
          <p:nvPr>
            <p:extLst>
              <p:ext uri="{D42A27DB-BD31-4B8C-83A1-F6EECF244321}">
                <p14:modId xmlns:p14="http://schemas.microsoft.com/office/powerpoint/2010/main" val="1864314351"/>
              </p:ext>
            </p:extLst>
          </p:nvPr>
        </p:nvGraphicFramePr>
        <p:xfrm>
          <a:off x="603250" y="1164999"/>
          <a:ext cx="13293224" cy="6472991"/>
        </p:xfrm>
        <a:graphic>
          <a:graphicData uri="http://schemas.openxmlformats.org/drawingml/2006/table">
            <a:tbl>
              <a:tblPr firstRow="1" bandRow="1">
                <a:tableStyleId>{5C22544A-7EE6-4342-B048-85BDC9FD1C3A}</a:tableStyleId>
              </a:tblPr>
              <a:tblGrid>
                <a:gridCol w="3323306">
                  <a:extLst>
                    <a:ext uri="{9D8B030D-6E8A-4147-A177-3AD203B41FA5}">
                      <a16:colId xmlns:a16="http://schemas.microsoft.com/office/drawing/2014/main" val="2081797439"/>
                    </a:ext>
                  </a:extLst>
                </a:gridCol>
                <a:gridCol w="3323306">
                  <a:extLst>
                    <a:ext uri="{9D8B030D-6E8A-4147-A177-3AD203B41FA5}">
                      <a16:colId xmlns:a16="http://schemas.microsoft.com/office/drawing/2014/main" val="3659938356"/>
                    </a:ext>
                  </a:extLst>
                </a:gridCol>
                <a:gridCol w="3323306">
                  <a:extLst>
                    <a:ext uri="{9D8B030D-6E8A-4147-A177-3AD203B41FA5}">
                      <a16:colId xmlns:a16="http://schemas.microsoft.com/office/drawing/2014/main" val="589845821"/>
                    </a:ext>
                  </a:extLst>
                </a:gridCol>
                <a:gridCol w="3323306">
                  <a:extLst>
                    <a:ext uri="{9D8B030D-6E8A-4147-A177-3AD203B41FA5}">
                      <a16:colId xmlns:a16="http://schemas.microsoft.com/office/drawing/2014/main" val="446006532"/>
                    </a:ext>
                  </a:extLst>
                </a:gridCol>
              </a:tblGrid>
              <a:tr h="808014">
                <a:tc>
                  <a:txBody>
                    <a:bodyPr/>
                    <a:lstStyle/>
                    <a:p>
                      <a:r>
                        <a:rPr lang="en-IN" dirty="0"/>
                        <a:t>TITLE</a:t>
                      </a:r>
                    </a:p>
                  </a:txBody>
                  <a:tcPr/>
                </a:tc>
                <a:tc>
                  <a:txBody>
                    <a:bodyPr/>
                    <a:lstStyle/>
                    <a:p>
                      <a:r>
                        <a:rPr lang="en-IN" dirty="0"/>
                        <a:t>AUTHOR</a:t>
                      </a:r>
                    </a:p>
                  </a:txBody>
                  <a:tcPr/>
                </a:tc>
                <a:tc>
                  <a:txBody>
                    <a:bodyPr/>
                    <a:lstStyle/>
                    <a:p>
                      <a:r>
                        <a:rPr lang="en-IN" dirty="0"/>
                        <a:t>YEAR</a:t>
                      </a:r>
                    </a:p>
                  </a:txBody>
                  <a:tcPr/>
                </a:tc>
                <a:tc>
                  <a:txBody>
                    <a:bodyPr/>
                    <a:lstStyle/>
                    <a:p>
                      <a:r>
                        <a:rPr lang="en-IN" dirty="0"/>
                        <a:t>RESULT</a:t>
                      </a:r>
                    </a:p>
                  </a:txBody>
                  <a:tcPr/>
                </a:tc>
                <a:extLst>
                  <a:ext uri="{0D108BD9-81ED-4DB2-BD59-A6C34878D82A}">
                    <a16:rowId xmlns:a16="http://schemas.microsoft.com/office/drawing/2014/main" val="222905869"/>
                  </a:ext>
                </a:extLst>
              </a:tr>
              <a:tr h="2754076">
                <a:tc>
                  <a:txBody>
                    <a:bodyPr/>
                    <a:lstStyle/>
                    <a:p>
                      <a:r>
                        <a:rPr lang="en-US" dirty="0"/>
                        <a:t>Obtaining the percentages of ductility and brittleness of AISI/SAE 1020 and 304 steels, using digital image processing</a:t>
                      </a:r>
                      <a:endParaRPr lang="en-IN" dirty="0"/>
                    </a:p>
                  </a:txBody>
                  <a:tcPr/>
                </a:tc>
                <a:tc>
                  <a:txBody>
                    <a:bodyPr/>
                    <a:lstStyle/>
                    <a:p>
                      <a:r>
                        <a:rPr lang="it-IT" dirty="0"/>
                        <a:t>A D Rincon-Quintero et al</a:t>
                      </a:r>
                      <a:endParaRPr lang="en-IN" dirty="0"/>
                    </a:p>
                  </a:txBody>
                  <a:tcPr/>
                </a:tc>
                <a:tc>
                  <a:txBody>
                    <a:bodyPr/>
                    <a:lstStyle/>
                    <a:p>
                      <a:r>
                        <a:rPr lang="en-IN" dirty="0"/>
                        <a:t>2022</a:t>
                      </a:r>
                    </a:p>
                  </a:txBody>
                  <a:tcPr/>
                </a:tc>
                <a:tc>
                  <a:txBody>
                    <a:bodyPr/>
                    <a:lstStyle/>
                    <a:p>
                      <a:r>
                        <a:rPr lang="en-US" dirty="0"/>
                        <a:t>The results of ductility percentage is found using area as form descriptor.</a:t>
                      </a:r>
                      <a:endParaRPr lang="en-IN" dirty="0"/>
                    </a:p>
                  </a:txBody>
                  <a:tcPr/>
                </a:tc>
                <a:extLst>
                  <a:ext uri="{0D108BD9-81ED-4DB2-BD59-A6C34878D82A}">
                    <a16:rowId xmlns:a16="http://schemas.microsoft.com/office/drawing/2014/main" val="3381968733"/>
                  </a:ext>
                </a:extLst>
              </a:tr>
              <a:tr h="2910901">
                <a:tc>
                  <a:txBody>
                    <a:bodyPr/>
                    <a:lstStyle/>
                    <a:p>
                      <a:r>
                        <a:rPr lang="en-US" dirty="0"/>
                        <a:t>Application of Digital Image Processing Techniques to Detect Through-Thickness Crack in Hole Expansion Test</a:t>
                      </a:r>
                      <a:endParaRPr lang="en-IN" dirty="0"/>
                    </a:p>
                  </a:txBody>
                  <a:tcPr/>
                </a:tc>
                <a:tc>
                  <a:txBody>
                    <a:bodyPr/>
                    <a:lstStyle/>
                    <a:p>
                      <a:r>
                        <a:rPr lang="pt-BR" dirty="0"/>
                        <a:t>Daniel J. Cruz , Rui L. Amaral , Abel D. Santos </a:t>
                      </a:r>
                      <a:endParaRPr lang="en-IN" dirty="0"/>
                    </a:p>
                  </a:txBody>
                  <a:tcPr/>
                </a:tc>
                <a:tc>
                  <a:txBody>
                    <a:bodyPr/>
                    <a:lstStyle/>
                    <a:p>
                      <a:r>
                        <a:rPr lang="en-IN" dirty="0"/>
                        <a:t>2023</a:t>
                      </a:r>
                    </a:p>
                  </a:txBody>
                  <a:tcPr/>
                </a:tc>
                <a:tc>
                  <a:txBody>
                    <a:bodyPr/>
                    <a:lstStyle/>
                    <a:p>
                      <a:r>
                        <a:rPr lang="en-US" dirty="0"/>
                        <a:t>This work describes a new method based on digital image processing techniques aimed at improving and automating crack detection and final diameter measurement in hole expansion tests.</a:t>
                      </a:r>
                      <a:endParaRPr lang="en-IN" dirty="0"/>
                    </a:p>
                  </a:txBody>
                  <a:tcPr/>
                </a:tc>
                <a:extLst>
                  <a:ext uri="{0D108BD9-81ED-4DB2-BD59-A6C34878D82A}">
                    <a16:rowId xmlns:a16="http://schemas.microsoft.com/office/drawing/2014/main" val="380426118"/>
                  </a:ext>
                </a:extLst>
              </a:tr>
            </a:tbl>
          </a:graphicData>
        </a:graphic>
      </p:graphicFrame>
      <p:sp>
        <p:nvSpPr>
          <p:cNvPr id="8" name="TextBox 7">
            <a:extLst>
              <a:ext uri="{FF2B5EF4-FFF2-40B4-BE49-F238E27FC236}">
                <a16:creationId xmlns:a16="http://schemas.microsoft.com/office/drawing/2014/main" id="{590DBBB9-214F-DB4C-C1C2-31B73834E0EF}"/>
              </a:ext>
            </a:extLst>
          </p:cNvPr>
          <p:cNvSpPr txBox="1"/>
          <p:nvPr/>
        </p:nvSpPr>
        <p:spPr>
          <a:xfrm>
            <a:off x="454579" y="228489"/>
            <a:ext cx="8783053" cy="775212"/>
          </a:xfrm>
          <a:prstGeom prst="rect">
            <a:avLst/>
          </a:prstGeom>
          <a:noFill/>
        </p:spPr>
        <p:txBody>
          <a:bodyPr wrap="square">
            <a:spAutoFit/>
          </a:bodyPr>
          <a:lstStyle/>
          <a:p>
            <a:pPr marL="0" indent="0">
              <a:lnSpc>
                <a:spcPts val="6100"/>
              </a:lnSpc>
              <a:buNone/>
            </a:pPr>
            <a:r>
              <a:rPr lang="en-US" sz="3200" b="1" dirty="0">
                <a:latin typeface="Times New Roman" panose="02020603050405020304" charset="0"/>
                <a:ea typeface="Dela Gothic One" pitchFamily="34" charset="-122"/>
                <a:cs typeface="Times New Roman" panose="02020603050405020304" charset="0"/>
              </a:rPr>
              <a:t>LITERATURE SURVEY</a:t>
            </a:r>
            <a:endParaRPr lang="en-US" sz="3200" b="1" dirty="0">
              <a:latin typeface="Times New Roman" panose="02020603050405020304" charset="0"/>
              <a:cs typeface="Times New Roman" panose="02020603050405020304" charset="0"/>
            </a:endParaRPr>
          </a:p>
        </p:txBody>
      </p:sp>
      <p:sp>
        <p:nvSpPr>
          <p:cNvPr id="2" name="Text Box 17">
            <a:extLst>
              <a:ext uri="{FF2B5EF4-FFF2-40B4-BE49-F238E27FC236}">
                <a16:creationId xmlns:a16="http://schemas.microsoft.com/office/drawing/2014/main" id="{05561940-8B7B-3D0A-D98D-40C58FED04A0}"/>
              </a:ext>
            </a:extLst>
          </p:cNvPr>
          <p:cNvSpPr txBox="1"/>
          <p:nvPr/>
        </p:nvSpPr>
        <p:spPr>
          <a:xfrm>
            <a:off x="13508672" y="7762660"/>
            <a:ext cx="1036955" cy="369332"/>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en-US" dirty="0"/>
              <a:t>5</a:t>
            </a:r>
            <a:endParaRPr lang="en-IN" altLang="en-US" dirty="0"/>
          </a:p>
        </p:txBody>
      </p:sp>
      <p:pic>
        <p:nvPicPr>
          <p:cNvPr id="5" name="Picture 4">
            <a:extLst>
              <a:ext uri="{FF2B5EF4-FFF2-40B4-BE49-F238E27FC236}">
                <a16:creationId xmlns:a16="http://schemas.microsoft.com/office/drawing/2014/main" id="{056E52F6-F020-7C4C-FD53-60DC083889BC}"/>
              </a:ext>
            </a:extLst>
          </p:cNvPr>
          <p:cNvPicPr>
            <a:picLocks noChangeAspect="1"/>
          </p:cNvPicPr>
          <p:nvPr/>
        </p:nvPicPr>
        <p:blipFill>
          <a:blip r:embed="rId3"/>
          <a:stretch>
            <a:fillRect/>
          </a:stretch>
        </p:blipFill>
        <p:spPr>
          <a:xfrm>
            <a:off x="4846106" y="7659096"/>
            <a:ext cx="4938188" cy="445047"/>
          </a:xfrm>
          <a:prstGeom prst="rect">
            <a:avLst/>
          </a:prstGeom>
        </p:spPr>
      </p:pic>
    </p:spTree>
    <p:extLst>
      <p:ext uri="{BB962C8B-B14F-4D97-AF65-F5344CB8AC3E}">
        <p14:creationId xmlns:p14="http://schemas.microsoft.com/office/powerpoint/2010/main" val="59265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p:cNvSpPr/>
          <p:nvPr/>
        </p:nvSpPr>
        <p:spPr>
          <a:xfrm>
            <a:off x="380817" y="264523"/>
            <a:ext cx="14377454" cy="1028592"/>
          </a:xfrm>
          <a:prstGeom prst="rect">
            <a:avLst/>
          </a:prstGeom>
          <a:noFill/>
        </p:spPr>
        <p:txBody>
          <a:bodyPr wrap="square" rtlCol="0" anchor="t"/>
          <a:lstStyle/>
          <a:p>
            <a:pPr marL="0" indent="0">
              <a:lnSpc>
                <a:spcPts val="6100"/>
              </a:lnSpc>
              <a:buNone/>
            </a:pPr>
            <a:r>
              <a:rPr lang="en-US" sz="4000" b="1" dirty="0">
                <a:latin typeface="Times New Roman" panose="02020603050405020304" charset="0"/>
                <a:ea typeface="Dela Gothic One" pitchFamily="34" charset="-122"/>
                <a:cs typeface="Times New Roman" panose="02020603050405020304" charset="0"/>
              </a:rPr>
              <a:t>Determining Ductility and Brittleness from Charpy Impact Tests</a:t>
            </a:r>
            <a:endParaRPr lang="en-US" sz="4000" b="1" dirty="0">
              <a:latin typeface="Times New Roman" panose="02020603050405020304" charset="0"/>
              <a:cs typeface="Times New Roman" panose="02020603050405020304" charset="0"/>
            </a:endParaRPr>
          </a:p>
        </p:txBody>
      </p:sp>
      <p:sp>
        <p:nvSpPr>
          <p:cNvPr id="6" name="Text 2"/>
          <p:cNvSpPr/>
          <p:nvPr/>
        </p:nvSpPr>
        <p:spPr>
          <a:xfrm>
            <a:off x="505343" y="1352510"/>
            <a:ext cx="13017884" cy="6738619"/>
          </a:xfrm>
          <a:prstGeom prst="rect">
            <a:avLst/>
          </a:prstGeom>
          <a:noFill/>
        </p:spPr>
        <p:txBody>
          <a:bodyPr wrap="square" rtlCol="0" anchor="t"/>
          <a:lstStyle/>
          <a:p>
            <a:pPr marL="342900" indent="-342900">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The Charpy impact test is used to assess the toughness of metallic materials. </a:t>
            </a:r>
          </a:p>
          <a:p>
            <a:pPr marL="342900" indent="-342900">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For the test, the specimen is centered in the pendulum impact tester and struck with the pendulum hammer and fractured.</a:t>
            </a:r>
          </a:p>
          <a:p>
            <a:pPr marL="342900" indent="-342900">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By quantifying the percentages of ductile and brittle fracture regions on the specimen's fractured surface, materials scientists can gain crucial insights into a material's mechanical properties.</a:t>
            </a:r>
          </a:p>
          <a:p>
            <a:pPr marL="342900" indent="-342900">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This project presents an innovative digital image processing approach to determine ductility and brittleness percentages.</a:t>
            </a:r>
          </a:p>
        </p:txBody>
      </p:sp>
      <p:sp>
        <p:nvSpPr>
          <p:cNvPr id="4" name="Text Box 3"/>
          <p:cNvSpPr txBox="1"/>
          <p:nvPr/>
        </p:nvSpPr>
        <p:spPr>
          <a:xfrm>
            <a:off x="12990195" y="7513320"/>
            <a:ext cx="1036955"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a:solidFill>
                  <a:schemeClr val="bg1"/>
                </a:solidFill>
              </a:rPr>
              <a:t>Slide-3</a:t>
            </a:r>
          </a:p>
        </p:txBody>
      </p:sp>
      <p:pic>
        <p:nvPicPr>
          <p:cNvPr id="2" name="Picture 1">
            <a:extLst>
              <a:ext uri="{FF2B5EF4-FFF2-40B4-BE49-F238E27FC236}">
                <a16:creationId xmlns:a16="http://schemas.microsoft.com/office/drawing/2014/main" id="{DEE0848F-5411-0B2B-E9BE-2C60914760F4}"/>
              </a:ext>
            </a:extLst>
          </p:cNvPr>
          <p:cNvPicPr>
            <a:picLocks noChangeAspect="1"/>
          </p:cNvPicPr>
          <p:nvPr/>
        </p:nvPicPr>
        <p:blipFill>
          <a:blip r:embed="rId3"/>
          <a:stretch>
            <a:fillRect/>
          </a:stretch>
        </p:blipFill>
        <p:spPr>
          <a:xfrm>
            <a:off x="2161208" y="4114800"/>
            <a:ext cx="8499087" cy="3097731"/>
          </a:xfrm>
          <a:prstGeom prst="rect">
            <a:avLst/>
          </a:prstGeom>
          <a:ln>
            <a:solidFill>
              <a:schemeClr val="tx1"/>
            </a:solidFill>
          </a:ln>
        </p:spPr>
      </p:pic>
      <p:sp>
        <p:nvSpPr>
          <p:cNvPr id="3" name="Text Box 17">
            <a:extLst>
              <a:ext uri="{FF2B5EF4-FFF2-40B4-BE49-F238E27FC236}">
                <a16:creationId xmlns:a16="http://schemas.microsoft.com/office/drawing/2014/main" id="{65EB4EBE-60C8-E21F-DB08-AEEEFDCC05E8}"/>
              </a:ext>
            </a:extLst>
          </p:cNvPr>
          <p:cNvSpPr txBox="1"/>
          <p:nvPr/>
        </p:nvSpPr>
        <p:spPr>
          <a:xfrm>
            <a:off x="13721316" y="7607171"/>
            <a:ext cx="1036955" cy="369332"/>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en-US" dirty="0"/>
              <a:t>6</a:t>
            </a:r>
            <a:endParaRPr lang="en-IN" altLang="en-US" dirty="0"/>
          </a:p>
        </p:txBody>
      </p:sp>
      <p:sp>
        <p:nvSpPr>
          <p:cNvPr id="7" name="Text Box 17">
            <a:extLst>
              <a:ext uri="{FF2B5EF4-FFF2-40B4-BE49-F238E27FC236}">
                <a16:creationId xmlns:a16="http://schemas.microsoft.com/office/drawing/2014/main" id="{FC61568F-656A-7BDA-CB19-B1F1CDDE2042}"/>
              </a:ext>
            </a:extLst>
          </p:cNvPr>
          <p:cNvSpPr txBox="1"/>
          <p:nvPr/>
        </p:nvSpPr>
        <p:spPr>
          <a:xfrm>
            <a:off x="6410751" y="7416890"/>
            <a:ext cx="1036955" cy="369332"/>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en-US" dirty="0"/>
              <a:t>F</a:t>
            </a:r>
            <a:r>
              <a:rPr lang="en-IN" altLang="en-US" dirty="0" err="1"/>
              <a:t>ig</a:t>
            </a:r>
            <a:r>
              <a:rPr lang="en-IN" altLang="en-US" dirty="0"/>
              <a:t>. 1</a:t>
            </a:r>
          </a:p>
        </p:txBody>
      </p:sp>
      <p:pic>
        <p:nvPicPr>
          <p:cNvPr id="8" name="Picture 7">
            <a:extLst>
              <a:ext uri="{FF2B5EF4-FFF2-40B4-BE49-F238E27FC236}">
                <a16:creationId xmlns:a16="http://schemas.microsoft.com/office/drawing/2014/main" id="{FA51CF75-9116-718E-C8C8-61256B323C7B}"/>
              </a:ext>
            </a:extLst>
          </p:cNvPr>
          <p:cNvPicPr>
            <a:picLocks noChangeAspect="1"/>
          </p:cNvPicPr>
          <p:nvPr/>
        </p:nvPicPr>
        <p:blipFill>
          <a:blip r:embed="rId4"/>
          <a:stretch>
            <a:fillRect/>
          </a:stretch>
        </p:blipFill>
        <p:spPr>
          <a:xfrm>
            <a:off x="4460134" y="7786222"/>
            <a:ext cx="4938188" cy="4450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2"/>
          <p:cNvSpPr/>
          <p:nvPr/>
        </p:nvSpPr>
        <p:spPr>
          <a:xfrm>
            <a:off x="385011" y="770021"/>
            <a:ext cx="13642139" cy="1388745"/>
          </a:xfrm>
          <a:prstGeom prst="rect">
            <a:avLst/>
          </a:prstGeom>
          <a:noFill/>
        </p:spPr>
        <p:txBody>
          <a:bodyPr wrap="square" rtlCol="0" anchor="t"/>
          <a:lstStyle/>
          <a:p>
            <a:pPr marL="0" indent="0">
              <a:lnSpc>
                <a:spcPts val="5470"/>
              </a:lnSpc>
              <a:buNone/>
            </a:pPr>
            <a:r>
              <a:rPr lang="en-US" sz="4375" b="1" dirty="0">
                <a:latin typeface="Times New Roman" panose="02020603050405020304" charset="0"/>
                <a:ea typeface="Dela Gothic One" pitchFamily="34" charset="-122"/>
                <a:cs typeface="Times New Roman" panose="02020603050405020304" charset="0"/>
              </a:rPr>
              <a:t>The Concept: Characterizing Fracture Surface Features</a:t>
            </a:r>
            <a:endParaRPr lang="en-US" sz="4375" b="1" dirty="0">
              <a:latin typeface="Times New Roman" panose="02020603050405020304" charset="0"/>
              <a:cs typeface="Times New Roman" panose="02020603050405020304" charset="0"/>
            </a:endParaRPr>
          </a:p>
        </p:txBody>
      </p:sp>
      <p:sp>
        <p:nvSpPr>
          <p:cNvPr id="7" name="Text 3"/>
          <p:cNvSpPr/>
          <p:nvPr/>
        </p:nvSpPr>
        <p:spPr>
          <a:xfrm>
            <a:off x="403760" y="1829783"/>
            <a:ext cx="12765505" cy="6209866"/>
          </a:xfrm>
          <a:prstGeom prst="rect">
            <a:avLst/>
          </a:prstGeom>
          <a:noFill/>
        </p:spPr>
        <p:txBody>
          <a:bodyPr wrap="square" rtlCol="0" anchor="t"/>
          <a:lstStyle/>
          <a:p>
            <a:pPr marL="342900" indent="-342900">
              <a:lnSpc>
                <a:spcPts val="2800"/>
              </a:lnSpc>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The brittle fractures leave behind larger patterns or marks on the broken surface compared to ductile fractures.</a:t>
            </a:r>
          </a:p>
          <a:p>
            <a:pPr marL="342900" indent="-342900">
              <a:lnSpc>
                <a:spcPts val="2800"/>
              </a:lnSpc>
              <a:buFont typeface="Arial" panose="020B0604020202020204" pitchFamily="34" charset="0"/>
              <a:buChar char="•"/>
            </a:pPr>
            <a:endParaRPr lang="en-US" sz="2400" dirty="0">
              <a:latin typeface="Times New Roman" panose="02020603050405020304" charset="0"/>
              <a:ea typeface="DM Sans" pitchFamily="34" charset="-122"/>
              <a:cs typeface="Times New Roman" panose="02020603050405020304" charset="0"/>
            </a:endParaRPr>
          </a:p>
          <a:p>
            <a:pPr marL="342900" indent="-342900">
              <a:lnSpc>
                <a:spcPts val="2800"/>
              </a:lnSpc>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By taking pictures of the broken specimen surfaces and analyzing the sizes of the patterns or marks using image processing software, the researchers can figure out which regions were brittle fractures (larger patterns) versus ductile fractures (smaller, smoother patterns).</a:t>
            </a:r>
          </a:p>
          <a:p>
            <a:pPr>
              <a:lnSpc>
                <a:spcPts val="2800"/>
              </a:lnSpc>
            </a:pPr>
            <a:endParaRPr lang="en-US" sz="2400" dirty="0">
              <a:latin typeface="Times New Roman" panose="02020603050405020304" charset="0"/>
              <a:ea typeface="DM Sans" pitchFamily="34" charset="-122"/>
              <a:cs typeface="Times New Roman" panose="02020603050405020304" charset="0"/>
            </a:endParaRPr>
          </a:p>
          <a:p>
            <a:pPr marL="342900" indent="-342900">
              <a:lnSpc>
                <a:spcPts val="2800"/>
              </a:lnSpc>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This allows them to calculate what percentage of the surface was brittle versus ductile</a:t>
            </a:r>
          </a:p>
          <a:p>
            <a:pPr marL="342900" indent="-342900">
              <a:lnSpc>
                <a:spcPts val="2800"/>
              </a:lnSpc>
              <a:buFont typeface="Arial" panose="020B0604020202020204" pitchFamily="34" charset="0"/>
              <a:buChar char="•"/>
            </a:pPr>
            <a:endParaRPr lang="en-US" sz="2400" dirty="0">
              <a:latin typeface="Times New Roman" panose="02020603050405020304" charset="0"/>
              <a:ea typeface="DM Sans" pitchFamily="34" charset="-122"/>
              <a:cs typeface="Times New Roman" panose="02020603050405020304" charset="0"/>
            </a:endParaRPr>
          </a:p>
          <a:p>
            <a:pPr marL="342900" indent="-342900">
              <a:lnSpc>
                <a:spcPts val="2800"/>
              </a:lnSpc>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Using image analysis and comparing to reference pattern images avoids the inconsistencies that can happen when different people examine the same surface manually.</a:t>
            </a:r>
          </a:p>
          <a:p>
            <a:pPr marL="342900" indent="-342900">
              <a:lnSpc>
                <a:spcPts val="2800"/>
              </a:lnSpc>
              <a:buFont typeface="Arial" panose="020B0604020202020204" pitchFamily="34" charset="0"/>
              <a:buChar char="•"/>
            </a:pPr>
            <a:endParaRPr lang="en-US" sz="2400" dirty="0">
              <a:latin typeface="Times New Roman" panose="02020603050405020304" charset="0"/>
              <a:ea typeface="DM Sans" pitchFamily="34" charset="-122"/>
              <a:cs typeface="Times New Roman" panose="02020603050405020304" charset="0"/>
            </a:endParaRPr>
          </a:p>
          <a:p>
            <a:pPr marL="342900" indent="-342900">
              <a:lnSpc>
                <a:spcPts val="2800"/>
              </a:lnSpc>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So in simple terms - larger crack/fracture patterns = brittle regions, while smoother torn areas = ductile regions. </a:t>
            </a:r>
          </a:p>
          <a:p>
            <a:pPr>
              <a:lnSpc>
                <a:spcPts val="2800"/>
              </a:lnSpc>
            </a:pPr>
            <a:endParaRPr lang="en-US" sz="2400" dirty="0">
              <a:latin typeface="Times New Roman" panose="02020603050405020304" charset="0"/>
              <a:ea typeface="DM Sans" pitchFamily="34" charset="-122"/>
              <a:cs typeface="Times New Roman" panose="02020603050405020304" charset="0"/>
            </a:endParaRPr>
          </a:p>
          <a:p>
            <a:pPr marL="342900" indent="-342900">
              <a:lnSpc>
                <a:spcPts val="2800"/>
              </a:lnSpc>
              <a:buFont typeface="Arial" panose="020B0604020202020204" pitchFamily="34" charset="0"/>
              <a:buChar char="•"/>
            </a:pPr>
            <a:r>
              <a:rPr lang="en-US" sz="2400" dirty="0">
                <a:latin typeface="Times New Roman" panose="02020603050405020304" charset="0"/>
                <a:ea typeface="DM Sans" pitchFamily="34" charset="-122"/>
                <a:cs typeface="Times New Roman" panose="02020603050405020304" charset="0"/>
              </a:rPr>
              <a:t>Image processing quantifies the sizes to estimate the brittle versus ductile percentages objectively.</a:t>
            </a:r>
          </a:p>
        </p:txBody>
      </p:sp>
      <p:sp>
        <p:nvSpPr>
          <p:cNvPr id="4" name="Text Box 3"/>
          <p:cNvSpPr txBox="1"/>
          <p:nvPr/>
        </p:nvSpPr>
        <p:spPr>
          <a:xfrm>
            <a:off x="12990195" y="7513320"/>
            <a:ext cx="1036955"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a:solidFill>
                  <a:schemeClr val="bg1"/>
                </a:solidFill>
              </a:rPr>
              <a:t>Slide-4</a:t>
            </a:r>
          </a:p>
        </p:txBody>
      </p:sp>
      <p:sp>
        <p:nvSpPr>
          <p:cNvPr id="2" name="Text Box 17">
            <a:extLst>
              <a:ext uri="{FF2B5EF4-FFF2-40B4-BE49-F238E27FC236}">
                <a16:creationId xmlns:a16="http://schemas.microsoft.com/office/drawing/2014/main" id="{60A37118-F0AE-D7AA-8381-CAF1ABF73FE6}"/>
              </a:ext>
            </a:extLst>
          </p:cNvPr>
          <p:cNvSpPr txBox="1"/>
          <p:nvPr/>
        </p:nvSpPr>
        <p:spPr>
          <a:xfrm>
            <a:off x="13824902" y="7670317"/>
            <a:ext cx="1036955" cy="369332"/>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IN" altLang="en-US" dirty="0"/>
              <a:t>7</a:t>
            </a:r>
          </a:p>
        </p:txBody>
      </p:sp>
      <p:sp>
        <p:nvSpPr>
          <p:cNvPr id="3" name="Footer Placeholder 1">
            <a:extLst>
              <a:ext uri="{FF2B5EF4-FFF2-40B4-BE49-F238E27FC236}">
                <a16:creationId xmlns:a16="http://schemas.microsoft.com/office/drawing/2014/main" id="{9DAACE41-E03E-FFAF-B084-BE63261B796A}"/>
              </a:ext>
            </a:extLst>
          </p:cNvPr>
          <p:cNvSpPr txBox="1">
            <a:spLocks/>
          </p:cNvSpPr>
          <p:nvPr/>
        </p:nvSpPr>
        <p:spPr>
          <a:xfrm>
            <a:off x="4846320" y="7627621"/>
            <a:ext cx="4937760" cy="438150"/>
          </a:xfrm>
          <a:prstGeom prst="rect">
            <a:avLst/>
          </a:prstGeom>
        </p:spPr>
        <p:txBody>
          <a:bodyPr vert="horz" lIns="91440" tIns="45720" rIns="91440" bIns="45720" rtlCol="0" anchor="ctr"/>
          <a:lstStyle>
            <a:lvl1pPr marL="0" algn="ctr" defTabSz="914400" rtl="0" eaLnBrk="1" latinLnBrk="0" hangingPunct="1">
              <a:defRPr sz="144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IGIT SARANG, ETC</a:t>
            </a:r>
            <a:endParaRPr kumimoji="0" lang="en-US" sz="144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9265575-1201-F417-6855-C1E529BCE193}"/>
              </a:ext>
            </a:extLst>
          </p:cNvPr>
          <p:cNvSpPr/>
          <p:nvPr/>
        </p:nvSpPr>
        <p:spPr>
          <a:xfrm>
            <a:off x="511342" y="1199147"/>
            <a:ext cx="1780673" cy="109487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Carrying out Charpy Test</a:t>
            </a:r>
          </a:p>
        </p:txBody>
      </p:sp>
      <p:sp>
        <p:nvSpPr>
          <p:cNvPr id="7" name="Arrow: Right 6">
            <a:extLst>
              <a:ext uri="{FF2B5EF4-FFF2-40B4-BE49-F238E27FC236}">
                <a16:creationId xmlns:a16="http://schemas.microsoft.com/office/drawing/2014/main" id="{7CF1B16C-602A-EA84-6605-1C5D47393B5A}"/>
              </a:ext>
            </a:extLst>
          </p:cNvPr>
          <p:cNvSpPr/>
          <p:nvPr/>
        </p:nvSpPr>
        <p:spPr>
          <a:xfrm>
            <a:off x="2496552" y="1632284"/>
            <a:ext cx="637674"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F8769900-2DDE-FF7F-68C1-33AD5B608152}"/>
              </a:ext>
            </a:extLst>
          </p:cNvPr>
          <p:cNvSpPr/>
          <p:nvPr/>
        </p:nvSpPr>
        <p:spPr>
          <a:xfrm>
            <a:off x="3338763" y="1199147"/>
            <a:ext cx="1780673" cy="1094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Digitalization of image</a:t>
            </a:r>
          </a:p>
        </p:txBody>
      </p:sp>
      <p:sp>
        <p:nvSpPr>
          <p:cNvPr id="9" name="Arrow: Right 8">
            <a:extLst>
              <a:ext uri="{FF2B5EF4-FFF2-40B4-BE49-F238E27FC236}">
                <a16:creationId xmlns:a16="http://schemas.microsoft.com/office/drawing/2014/main" id="{B75215CA-A323-4E4D-7F9F-70FA58136C50}"/>
              </a:ext>
            </a:extLst>
          </p:cNvPr>
          <p:cNvSpPr/>
          <p:nvPr/>
        </p:nvSpPr>
        <p:spPr>
          <a:xfrm>
            <a:off x="5293895" y="1632284"/>
            <a:ext cx="637674"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7BF8941-2D23-8D98-F267-0A7D84939872}"/>
              </a:ext>
            </a:extLst>
          </p:cNvPr>
          <p:cNvSpPr/>
          <p:nvPr/>
        </p:nvSpPr>
        <p:spPr>
          <a:xfrm>
            <a:off x="8181472" y="1632284"/>
            <a:ext cx="637674"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910C4E17-78BC-E4EA-B3EF-576399E227BB}"/>
              </a:ext>
            </a:extLst>
          </p:cNvPr>
          <p:cNvSpPr/>
          <p:nvPr/>
        </p:nvSpPr>
        <p:spPr>
          <a:xfrm>
            <a:off x="6166184" y="1218697"/>
            <a:ext cx="1780673" cy="109487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Calculation of area</a:t>
            </a:r>
          </a:p>
        </p:txBody>
      </p:sp>
      <p:sp>
        <p:nvSpPr>
          <p:cNvPr id="12" name="Rectangle: Rounded Corners 11">
            <a:extLst>
              <a:ext uri="{FF2B5EF4-FFF2-40B4-BE49-F238E27FC236}">
                <a16:creationId xmlns:a16="http://schemas.microsoft.com/office/drawing/2014/main" id="{43CEBC09-4EC1-C913-3B24-367FC70D6A2E}"/>
              </a:ext>
            </a:extLst>
          </p:cNvPr>
          <p:cNvSpPr/>
          <p:nvPr/>
        </p:nvSpPr>
        <p:spPr>
          <a:xfrm>
            <a:off x="8993605" y="1171072"/>
            <a:ext cx="1780673" cy="1094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Algorithm to determine ductility and brittleness</a:t>
            </a:r>
          </a:p>
        </p:txBody>
      </p:sp>
      <p:sp>
        <p:nvSpPr>
          <p:cNvPr id="4" name="TextBox 3">
            <a:extLst>
              <a:ext uri="{FF2B5EF4-FFF2-40B4-BE49-F238E27FC236}">
                <a16:creationId xmlns:a16="http://schemas.microsoft.com/office/drawing/2014/main" id="{E7193DA0-FD36-BBC5-4C6D-A65F86150D79}"/>
              </a:ext>
            </a:extLst>
          </p:cNvPr>
          <p:cNvSpPr txBox="1"/>
          <p:nvPr/>
        </p:nvSpPr>
        <p:spPr>
          <a:xfrm>
            <a:off x="511342" y="307440"/>
            <a:ext cx="13860379" cy="7009611"/>
          </a:xfrm>
          <a:prstGeom prst="rect">
            <a:avLst/>
          </a:prstGeom>
          <a:noFill/>
        </p:spPr>
        <p:txBody>
          <a:bodyPr wrap="square">
            <a:spAutoFit/>
          </a:bodyPr>
          <a:lstStyle/>
          <a:p>
            <a:r>
              <a:rPr lang="en-US" sz="4000" b="1" dirty="0"/>
              <a:t>METHODOLOGY </a:t>
            </a:r>
          </a:p>
          <a:p>
            <a:endParaRPr lang="en-US" sz="2400" b="1" dirty="0"/>
          </a:p>
          <a:p>
            <a:endParaRPr lang="en-US" sz="2400" dirty="0"/>
          </a:p>
          <a:p>
            <a:endParaRPr lang="en-US" sz="2400" dirty="0"/>
          </a:p>
          <a:p>
            <a:endParaRPr lang="en-US" sz="2400" dirty="0"/>
          </a:p>
          <a:p>
            <a:endParaRPr lang="en-US" sz="2400" dirty="0"/>
          </a:p>
          <a:p>
            <a:endParaRPr lang="en-US" sz="2400" dirty="0"/>
          </a:p>
          <a:p>
            <a:pPr>
              <a:lnSpc>
                <a:spcPct val="150000"/>
              </a:lnSpc>
            </a:pPr>
            <a:r>
              <a:rPr lang="en-US" sz="2800" b="1" dirty="0"/>
              <a:t>Marking the contours:</a:t>
            </a:r>
          </a:p>
          <a:p>
            <a:pPr marL="342900" indent="-342900">
              <a:buFont typeface="Arial" panose="020B0604020202020204" pitchFamily="34" charset="0"/>
              <a:buChar char="•"/>
            </a:pPr>
            <a:r>
              <a:rPr lang="en-US" sz="2400" dirty="0"/>
              <a:t>The </a:t>
            </a:r>
            <a:r>
              <a:rPr lang="en-US" sz="2400" dirty="0" err="1"/>
              <a:t>select_brittle_fracture</a:t>
            </a:r>
            <a:r>
              <a:rPr lang="en-US" sz="2400" dirty="0"/>
              <a:t>() function identifies potential brittle fracture areas</a:t>
            </a:r>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r>
              <a:rPr lang="en-US" sz="2400" dirty="0"/>
              <a:t>It first finds contours using OpenCV's </a:t>
            </a:r>
            <a:r>
              <a:rPr lang="en-US" sz="2400" dirty="0" err="1"/>
              <a:t>findContours</a:t>
            </a:r>
            <a:r>
              <a:rPr lang="en-US" sz="2400" dirty="0"/>
              <a:t>() function.</a:t>
            </a:r>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r>
              <a:rPr lang="en-US" sz="2400" dirty="0"/>
              <a:t>If contours are found, it iterates through each contour and calculates its area using cv2.contourArea(). </a:t>
            </a:r>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r>
              <a:rPr lang="en-US" sz="2400" dirty="0"/>
              <a:t>If the contour area exceeds a specified threshold (in this case, 100 pixels), it is considered a potential brittle fracture area, and the contour is filled with white color using cv2.drawContours(). </a:t>
            </a:r>
          </a:p>
          <a:p>
            <a:endParaRPr lang="en-US" sz="1050" dirty="0"/>
          </a:p>
          <a:p>
            <a:pPr marL="342900" indent="-342900">
              <a:buFont typeface="Arial" panose="020B0604020202020204" pitchFamily="34" charset="0"/>
              <a:buChar char="•"/>
            </a:pPr>
            <a:r>
              <a:rPr lang="en-US" sz="2400" dirty="0"/>
              <a:t>This process marks the identified brittle fracture regions within the binary mask.</a:t>
            </a:r>
          </a:p>
          <a:p>
            <a:endParaRPr lang="en-US" sz="2400" dirty="0"/>
          </a:p>
        </p:txBody>
      </p:sp>
      <p:sp>
        <p:nvSpPr>
          <p:cNvPr id="5" name="Slide Number Placeholder 4">
            <a:extLst>
              <a:ext uri="{FF2B5EF4-FFF2-40B4-BE49-F238E27FC236}">
                <a16:creationId xmlns:a16="http://schemas.microsoft.com/office/drawing/2014/main" id="{C4712FC5-900F-326C-C43B-C8704ADE2064}"/>
              </a:ext>
            </a:extLst>
          </p:cNvPr>
          <p:cNvSpPr>
            <a:spLocks noGrp="1"/>
          </p:cNvSpPr>
          <p:nvPr>
            <p:ph type="sldNum" sz="quarter" idx="12"/>
          </p:nvPr>
        </p:nvSpPr>
        <p:spPr>
          <a:xfrm>
            <a:off x="10886173" y="7627621"/>
            <a:ext cx="3291840" cy="438150"/>
          </a:xfrm>
        </p:spPr>
        <p:txBody>
          <a:bodyPr/>
          <a:lstStyle/>
          <a:p>
            <a:fld id="{48F63A3B-78C7-47BE-AE5E-E10140E04643}" type="slidenum">
              <a:rPr lang="en-US" sz="1800" smtClean="0">
                <a:solidFill>
                  <a:schemeClr val="tx1"/>
                </a:solidFill>
              </a:rPr>
              <a:t>8</a:t>
            </a:fld>
            <a:endParaRPr lang="en-US" sz="1800" dirty="0">
              <a:solidFill>
                <a:schemeClr val="tx1"/>
              </a:solidFill>
            </a:endParaRPr>
          </a:p>
        </p:txBody>
      </p:sp>
      <p:pic>
        <p:nvPicPr>
          <p:cNvPr id="13" name="Picture 12">
            <a:extLst>
              <a:ext uri="{FF2B5EF4-FFF2-40B4-BE49-F238E27FC236}">
                <a16:creationId xmlns:a16="http://schemas.microsoft.com/office/drawing/2014/main" id="{B5C4865D-8BA2-CFA1-6580-4B69EBFCE80D}"/>
              </a:ext>
            </a:extLst>
          </p:cNvPr>
          <p:cNvPicPr>
            <a:picLocks noChangeAspect="1"/>
          </p:cNvPicPr>
          <p:nvPr/>
        </p:nvPicPr>
        <p:blipFill>
          <a:blip r:embed="rId2"/>
          <a:stretch>
            <a:fillRect/>
          </a:stretch>
        </p:blipFill>
        <p:spPr>
          <a:xfrm>
            <a:off x="4846106" y="7573939"/>
            <a:ext cx="4938188" cy="445047"/>
          </a:xfrm>
          <a:prstGeom prst="rect">
            <a:avLst/>
          </a:prstGeom>
        </p:spPr>
      </p:pic>
    </p:spTree>
    <p:extLst>
      <p:ext uri="{BB962C8B-B14F-4D97-AF65-F5344CB8AC3E}">
        <p14:creationId xmlns:p14="http://schemas.microsoft.com/office/powerpoint/2010/main" val="69118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8AECB-57D8-C056-B4AB-8D672A7F0B7B}"/>
              </a:ext>
            </a:extLst>
          </p:cNvPr>
          <p:cNvSpPr txBox="1"/>
          <p:nvPr/>
        </p:nvSpPr>
        <p:spPr>
          <a:xfrm>
            <a:off x="541421" y="433137"/>
            <a:ext cx="13535526" cy="3654847"/>
          </a:xfrm>
          <a:prstGeom prst="rect">
            <a:avLst/>
          </a:prstGeom>
          <a:noFill/>
        </p:spPr>
        <p:txBody>
          <a:bodyPr wrap="square">
            <a:spAutoFit/>
          </a:bodyPr>
          <a:lstStyle/>
          <a:p>
            <a:r>
              <a:rPr lang="en-US" sz="2800" b="1" dirty="0"/>
              <a:t>Percentage calculation process : </a:t>
            </a:r>
          </a:p>
          <a:p>
            <a:endParaRPr lang="en-US" sz="2800" b="1" dirty="0"/>
          </a:p>
          <a:p>
            <a:pPr marL="342900" indent="-342900">
              <a:buFont typeface="Arial" panose="020B0604020202020204" pitchFamily="34" charset="0"/>
              <a:buChar char="•"/>
            </a:pPr>
            <a:r>
              <a:rPr lang="en-US" sz="2400" dirty="0"/>
              <a:t>Calculates the total number of pixels in the binary mask image.</a:t>
            </a:r>
          </a:p>
          <a:p>
            <a:endParaRPr lang="en-US" sz="1050" dirty="0"/>
          </a:p>
          <a:p>
            <a:pPr marL="342900" indent="-342900">
              <a:buFont typeface="Arial" panose="020B0604020202020204" pitchFamily="34" charset="0"/>
              <a:buChar char="•"/>
            </a:pPr>
            <a:r>
              <a:rPr lang="en-US" sz="2400" dirty="0"/>
              <a:t>Count the number of white (brittle) pixels using cv2.countNonZero(). </a:t>
            </a:r>
          </a:p>
          <a:p>
            <a:endParaRPr lang="en-US" sz="1050" dirty="0"/>
          </a:p>
          <a:p>
            <a:pPr marL="342900" indent="-342900">
              <a:buFont typeface="Arial" panose="020B0604020202020204" pitchFamily="34" charset="0"/>
              <a:buChar char="•"/>
            </a:pPr>
            <a:r>
              <a:rPr lang="en-US" sz="2400" dirty="0"/>
              <a:t>The difference between the total number of pixels and the count of brittle pixels gives the count of ductile pixels.</a:t>
            </a:r>
          </a:p>
          <a:p>
            <a:endParaRPr lang="en-US" sz="1050" dirty="0"/>
          </a:p>
          <a:p>
            <a:pPr marL="342900" indent="-342900">
              <a:buFont typeface="Arial" panose="020B0604020202020204" pitchFamily="34" charset="0"/>
              <a:buChar char="•"/>
            </a:pPr>
            <a:r>
              <a:rPr lang="en-US" sz="2400" dirty="0"/>
              <a:t>By dividing these counts by the total number of pixels and multiplying by 100, the percentage of ductile and brittle areas in the image is calculated.</a:t>
            </a:r>
            <a:endParaRPr lang="en-IN" sz="2400" dirty="0"/>
          </a:p>
        </p:txBody>
      </p:sp>
      <p:sp>
        <p:nvSpPr>
          <p:cNvPr id="4" name="Slide Number Placeholder 3">
            <a:extLst>
              <a:ext uri="{FF2B5EF4-FFF2-40B4-BE49-F238E27FC236}">
                <a16:creationId xmlns:a16="http://schemas.microsoft.com/office/drawing/2014/main" id="{ECC959FB-B518-F89F-D6D2-859C00612B80}"/>
              </a:ext>
            </a:extLst>
          </p:cNvPr>
          <p:cNvSpPr>
            <a:spLocks noGrp="1"/>
          </p:cNvSpPr>
          <p:nvPr>
            <p:ph type="sldNum" sz="quarter" idx="12"/>
          </p:nvPr>
        </p:nvSpPr>
        <p:spPr>
          <a:xfrm>
            <a:off x="10785107" y="7577388"/>
            <a:ext cx="3291840" cy="438150"/>
          </a:xfrm>
        </p:spPr>
        <p:txBody>
          <a:bodyPr/>
          <a:lstStyle/>
          <a:p>
            <a:fld id="{48F63A3B-78C7-47BE-AE5E-E10140E04643}" type="slidenum">
              <a:rPr lang="en-US" sz="1800" smtClean="0">
                <a:solidFill>
                  <a:schemeClr val="tx1"/>
                </a:solidFill>
              </a:rPr>
              <a:t>9</a:t>
            </a:fld>
            <a:endParaRPr lang="en-US" sz="1800" dirty="0">
              <a:solidFill>
                <a:schemeClr val="tx1"/>
              </a:solidFill>
            </a:endParaRPr>
          </a:p>
        </p:txBody>
      </p:sp>
      <p:pic>
        <p:nvPicPr>
          <p:cNvPr id="6" name="Picture 5">
            <a:extLst>
              <a:ext uri="{FF2B5EF4-FFF2-40B4-BE49-F238E27FC236}">
                <a16:creationId xmlns:a16="http://schemas.microsoft.com/office/drawing/2014/main" id="{C817D8FD-35C0-DAFE-A4C1-36A5AB7496BD}"/>
              </a:ext>
            </a:extLst>
          </p:cNvPr>
          <p:cNvPicPr>
            <a:picLocks noChangeAspect="1"/>
          </p:cNvPicPr>
          <p:nvPr/>
        </p:nvPicPr>
        <p:blipFill>
          <a:blip r:embed="rId2"/>
          <a:stretch>
            <a:fillRect/>
          </a:stretch>
        </p:blipFill>
        <p:spPr>
          <a:xfrm>
            <a:off x="4846106" y="7573939"/>
            <a:ext cx="4938188" cy="445047"/>
          </a:xfrm>
          <a:prstGeom prst="rect">
            <a:avLst/>
          </a:prstGeom>
        </p:spPr>
      </p:pic>
    </p:spTree>
    <p:extLst>
      <p:ext uri="{BB962C8B-B14F-4D97-AF65-F5344CB8AC3E}">
        <p14:creationId xmlns:p14="http://schemas.microsoft.com/office/powerpoint/2010/main" val="2656760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1697</Words>
  <Application>Microsoft Office PowerPoint</Application>
  <PresentationFormat>Custom</PresentationFormat>
  <Paragraphs>201</Paragraphs>
  <Slides>16</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Calibri Light</vt:lpstr>
      <vt:lpstr>Google Sans</vt:lpstr>
      <vt:lpstr>Times New Roman</vt:lpstr>
      <vt:lpstr>Office Theme</vt:lpstr>
      <vt:lpstr>1_Office Theme</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Bibidh Bhardwaj</cp:lastModifiedBy>
  <cp:revision>27</cp:revision>
  <dcterms:created xsi:type="dcterms:W3CDTF">2024-04-23T13:33:00Z</dcterms:created>
  <dcterms:modified xsi:type="dcterms:W3CDTF">2024-05-07T07:40:12Z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9C2F573E254840DFB3F6314ACF2D3431_12</vt:lpwstr>
  </property>
  <property fmtid="{D5CDD505-2E9C-101B-9397-08002B2CF9AE}" pid="3" name="KSOProductBuildVer">
    <vt:lpwstr>1033-12.2.0.16731</vt:lpwstr>
  </property>
</Properties>
</file>